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3" r:id="rId5"/>
    <p:sldId id="261" r:id="rId6"/>
    <p:sldId id="264" r:id="rId7"/>
    <p:sldId id="265" r:id="rId8"/>
    <p:sldId id="259" r:id="rId9"/>
    <p:sldId id="283" r:id="rId10"/>
    <p:sldId id="286" r:id="rId11"/>
    <p:sldId id="285" r:id="rId12"/>
    <p:sldId id="284" r:id="rId13"/>
    <p:sldId id="267" r:id="rId14"/>
    <p:sldId id="260" r:id="rId15"/>
    <p:sldId id="268" r:id="rId16"/>
    <p:sldId id="266" r:id="rId17"/>
    <p:sldId id="269" r:id="rId18"/>
    <p:sldId id="273" r:id="rId19"/>
    <p:sldId id="274" r:id="rId20"/>
    <p:sldId id="270" r:id="rId21"/>
    <p:sldId id="271" r:id="rId22"/>
    <p:sldId id="272" r:id="rId23"/>
    <p:sldId id="275" r:id="rId24"/>
    <p:sldId id="276" r:id="rId25"/>
    <p:sldId id="277" r:id="rId26"/>
    <p:sldId id="278" r:id="rId27"/>
    <p:sldId id="279" r:id="rId28"/>
    <p:sldId id="280" r:id="rId29"/>
    <p:sldId id="281" r:id="rId30"/>
    <p:sldId id="282"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29" r:id="rId62"/>
    <p:sldId id="330" r:id="rId63"/>
    <p:sldId id="331" r:id="rId64"/>
    <p:sldId id="332" r:id="rId65"/>
    <p:sldId id="317" r:id="rId66"/>
    <p:sldId id="318" r:id="rId67"/>
    <p:sldId id="319" r:id="rId68"/>
    <p:sldId id="326" r:id="rId69"/>
    <p:sldId id="327" r:id="rId70"/>
    <p:sldId id="320" r:id="rId71"/>
    <p:sldId id="328" r:id="rId72"/>
    <p:sldId id="321" r:id="rId73"/>
    <p:sldId id="322" r:id="rId74"/>
    <p:sldId id="323" r:id="rId75"/>
    <p:sldId id="324" r:id="rId76"/>
    <p:sldId id="325"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10" d="100"/>
          <a:sy n="110" d="100"/>
        </p:scale>
        <p:origin x="1614" y="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0" Type="http://schemas.openxmlformats.org/officeDocument/2006/relationships/tableStyles" Target="tableStyles.xml"/><Relationship Id="rId8" Type="http://schemas.openxmlformats.org/officeDocument/2006/relationships/slide" Target="slides/slide6.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1" fmla="*/ 0 w 9144000"/>
                <a:gd name="connsiteY0-2" fmla="*/ 1270659 h 1330035"/>
                <a:gd name="connsiteX1-3" fmla="*/ 1674420 w 9144000"/>
                <a:gd name="connsiteY1-4" fmla="*/ 1318160 h 1330035"/>
                <a:gd name="connsiteX2-5" fmla="*/ 4120737 w 9144000"/>
                <a:gd name="connsiteY2-6" fmla="*/ 1199407 h 1330035"/>
                <a:gd name="connsiteX3-7" fmla="*/ 7172696 w 9144000"/>
                <a:gd name="connsiteY3-8" fmla="*/ 760020 h 1330035"/>
                <a:gd name="connsiteX4-9" fmla="*/ 9144000 w 9144000"/>
                <a:gd name="connsiteY4-10" fmla="*/ 0 h 1330035"/>
                <a:gd name="connsiteX0-11" fmla="*/ 0 w 9144000"/>
                <a:gd name="connsiteY0-12" fmla="*/ 1270659 h 1330035"/>
                <a:gd name="connsiteX1-13" fmla="*/ 1674420 w 9144000"/>
                <a:gd name="connsiteY1-14" fmla="*/ 1318160 h 1330035"/>
                <a:gd name="connsiteX2-15" fmla="*/ 4120737 w 9144000"/>
                <a:gd name="connsiteY2-16" fmla="*/ 1199407 h 1330035"/>
                <a:gd name="connsiteX3-17" fmla="*/ 7172696 w 9144000"/>
                <a:gd name="connsiteY3-18" fmla="*/ 760020 h 1330035"/>
                <a:gd name="connsiteX4-19" fmla="*/ 9144000 w 9144000"/>
                <a:gd name="connsiteY4-20" fmla="*/ 0 h 1330035"/>
                <a:gd name="connsiteX0-21" fmla="*/ 0 w 9144000"/>
                <a:gd name="connsiteY0-22" fmla="*/ 1270659 h 1330035"/>
                <a:gd name="connsiteX1-23" fmla="*/ 1674420 w 9144000"/>
                <a:gd name="connsiteY1-24" fmla="*/ 1318160 h 1330035"/>
                <a:gd name="connsiteX2-25" fmla="*/ 4120737 w 9144000"/>
                <a:gd name="connsiteY2-26" fmla="*/ 1199407 h 1330035"/>
                <a:gd name="connsiteX3-27" fmla="*/ 7172696 w 9144000"/>
                <a:gd name="connsiteY3-28" fmla="*/ 760020 h 1330035"/>
                <a:gd name="connsiteX4-29" fmla="*/ 9144000 w 9144000"/>
                <a:gd name="connsiteY4-30" fmla="*/ 0 h 1330035"/>
                <a:gd name="connsiteX0-31" fmla="*/ 0 w 9144000"/>
                <a:gd name="connsiteY0-32" fmla="*/ 1116279 h 1175655"/>
                <a:gd name="connsiteX1-33" fmla="*/ 1674420 w 9144000"/>
                <a:gd name="connsiteY1-34" fmla="*/ 1163780 h 1175655"/>
                <a:gd name="connsiteX2-35" fmla="*/ 4120737 w 9144000"/>
                <a:gd name="connsiteY2-36" fmla="*/ 1045027 h 1175655"/>
                <a:gd name="connsiteX3-37" fmla="*/ 7172696 w 9144000"/>
                <a:gd name="connsiteY3-38" fmla="*/ 605640 h 1175655"/>
                <a:gd name="connsiteX4-39" fmla="*/ 9144000 w 9144000"/>
                <a:gd name="connsiteY4-40" fmla="*/ 0 h 11756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261499"/>
                <a:gd name="connsiteY0-2" fmla="*/ 105098 h 1388236"/>
                <a:gd name="connsiteX1-3" fmla="*/ 56357 w 1261499"/>
                <a:gd name="connsiteY1-4" fmla="*/ 0 h 1388236"/>
                <a:gd name="connsiteX2-5" fmla="*/ 865241 w 1261499"/>
                <a:gd name="connsiteY2-6" fmla="*/ 0 h 1388236"/>
                <a:gd name="connsiteX3-7" fmla="*/ 1261499 w 1261499"/>
                <a:gd name="connsiteY3-8" fmla="*/ 694118 h 1388236"/>
                <a:gd name="connsiteX4-9" fmla="*/ 865241 w 1261499"/>
                <a:gd name="connsiteY4-10" fmla="*/ 1388236 h 1388236"/>
                <a:gd name="connsiteX5-11" fmla="*/ 56357 w 1261499"/>
                <a:gd name="connsiteY5-12" fmla="*/ 1388236 h 1388236"/>
                <a:gd name="connsiteX6-13" fmla="*/ 0 w 1261499"/>
                <a:gd name="connsiteY6-14" fmla="*/ 105098 h 1388236"/>
                <a:gd name="connsiteX0-15" fmla="*/ 0 w 1261499"/>
                <a:gd name="connsiteY0-16" fmla="*/ 105098 h 1388236"/>
                <a:gd name="connsiteX1-17" fmla="*/ 56357 w 1261499"/>
                <a:gd name="connsiteY1-18" fmla="*/ 0 h 1388236"/>
                <a:gd name="connsiteX2-19" fmla="*/ 865241 w 1261499"/>
                <a:gd name="connsiteY2-20" fmla="*/ 0 h 1388236"/>
                <a:gd name="connsiteX3-21" fmla="*/ 1261499 w 1261499"/>
                <a:gd name="connsiteY3-22" fmla="*/ 694118 h 1388236"/>
                <a:gd name="connsiteX4-23" fmla="*/ 865241 w 1261499"/>
                <a:gd name="connsiteY4-24" fmla="*/ 1388236 h 1388236"/>
                <a:gd name="connsiteX5-25" fmla="*/ 744578 w 1261499"/>
                <a:gd name="connsiteY5-26" fmla="*/ 1387893 h 1388236"/>
                <a:gd name="connsiteX6-27" fmla="*/ 0 w 1261499"/>
                <a:gd name="connsiteY6-28" fmla="*/ 105098 h 13882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601400"/>
                <a:gd name="connsiteY0-2" fmla="*/ 694118 h 1388236"/>
                <a:gd name="connsiteX1-3" fmla="*/ 396258 w 1601400"/>
                <a:gd name="connsiteY1-4" fmla="*/ 0 h 1388236"/>
                <a:gd name="connsiteX2-5" fmla="*/ 474029 w 1601400"/>
                <a:gd name="connsiteY2-6" fmla="*/ 4016 h 1388236"/>
                <a:gd name="connsiteX3-7" fmla="*/ 1601400 w 1601400"/>
                <a:gd name="connsiteY3-8" fmla="*/ 694118 h 1388236"/>
                <a:gd name="connsiteX4-9" fmla="*/ 1205142 w 1601400"/>
                <a:gd name="connsiteY4-10" fmla="*/ 1388236 h 1388236"/>
                <a:gd name="connsiteX5-11" fmla="*/ 396258 w 1601400"/>
                <a:gd name="connsiteY5-12" fmla="*/ 1388236 h 1388236"/>
                <a:gd name="connsiteX6-13" fmla="*/ 0 w 1601400"/>
                <a:gd name="connsiteY6-14" fmla="*/ 694118 h 1388236"/>
                <a:gd name="connsiteX0-15" fmla="*/ 0 w 1243407"/>
                <a:gd name="connsiteY0-16" fmla="*/ 694118 h 1388236"/>
                <a:gd name="connsiteX1-17" fmla="*/ 396258 w 1243407"/>
                <a:gd name="connsiteY1-18" fmla="*/ 0 h 1388236"/>
                <a:gd name="connsiteX2-19" fmla="*/ 474029 w 1243407"/>
                <a:gd name="connsiteY2-20" fmla="*/ 4016 h 1388236"/>
                <a:gd name="connsiteX3-21" fmla="*/ 1243407 w 1243407"/>
                <a:gd name="connsiteY3-22" fmla="*/ 1325983 h 1388236"/>
                <a:gd name="connsiteX4-23" fmla="*/ 1205142 w 1243407"/>
                <a:gd name="connsiteY4-24" fmla="*/ 1388236 h 1388236"/>
                <a:gd name="connsiteX5-25" fmla="*/ 396258 w 1243407"/>
                <a:gd name="connsiteY5-26" fmla="*/ 1388236 h 1388236"/>
                <a:gd name="connsiteX6-27" fmla="*/ 0 w 1243407"/>
                <a:gd name="connsiteY6-28" fmla="*/ 694118 h 13882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601400"/>
                <a:gd name="connsiteY0-2" fmla="*/ 694704 h 1388822"/>
                <a:gd name="connsiteX1-3" fmla="*/ 396258 w 1601400"/>
                <a:gd name="connsiteY1-4" fmla="*/ 586 h 1388822"/>
                <a:gd name="connsiteX2-5" fmla="*/ 482002 w 1601400"/>
                <a:gd name="connsiteY2-6" fmla="*/ 0 h 1388822"/>
                <a:gd name="connsiteX3-7" fmla="*/ 1601400 w 1601400"/>
                <a:gd name="connsiteY3-8" fmla="*/ 694704 h 1388822"/>
                <a:gd name="connsiteX4-9" fmla="*/ 1205142 w 1601400"/>
                <a:gd name="connsiteY4-10" fmla="*/ 1388822 h 1388822"/>
                <a:gd name="connsiteX5-11" fmla="*/ 396258 w 1601400"/>
                <a:gd name="connsiteY5-12" fmla="*/ 1388822 h 1388822"/>
                <a:gd name="connsiteX6-13" fmla="*/ 0 w 1601400"/>
                <a:gd name="connsiteY6-14" fmla="*/ 694704 h 1388822"/>
                <a:gd name="connsiteX0-15" fmla="*/ 0 w 1241871"/>
                <a:gd name="connsiteY0-16" fmla="*/ 694704 h 1388822"/>
                <a:gd name="connsiteX1-17" fmla="*/ 396258 w 1241871"/>
                <a:gd name="connsiteY1-18" fmla="*/ 586 h 1388822"/>
                <a:gd name="connsiteX2-19" fmla="*/ 482002 w 1241871"/>
                <a:gd name="connsiteY2-20" fmla="*/ 0 h 1388822"/>
                <a:gd name="connsiteX3-21" fmla="*/ 1241871 w 1241871"/>
                <a:gd name="connsiteY3-22" fmla="*/ 1323912 h 1388822"/>
                <a:gd name="connsiteX4-23" fmla="*/ 1205142 w 1241871"/>
                <a:gd name="connsiteY4-24" fmla="*/ 1388822 h 1388822"/>
                <a:gd name="connsiteX5-25" fmla="*/ 396258 w 1241871"/>
                <a:gd name="connsiteY5-26" fmla="*/ 1388822 h 1388822"/>
                <a:gd name="connsiteX6-27" fmla="*/ 0 w 1241871"/>
                <a:gd name="connsiteY6-28" fmla="*/ 694704 h 13888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2DD3FE4F-FE1A-4C8E-B34C-415442635534}" type="datetimeFigureOut">
              <a:rPr lang="en-US" smtClean="0"/>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3B441BFC-F77C-4E70-8A3C-62A3B093E390}" type="slidenum">
              <a:rPr lang="en-US" smtClean="0"/>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2DD3FE4F-FE1A-4C8E-B34C-41544263553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41BFC-F77C-4E70-8A3C-62A3B093E39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2DD3FE4F-FE1A-4C8E-B34C-41544263553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41BFC-F77C-4E70-8A3C-62A3B093E39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2DD3FE4F-FE1A-4C8E-B34C-41544263553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41BFC-F77C-4E70-8A3C-62A3B093E390}"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2DD3FE4F-FE1A-4C8E-B34C-41544263553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41BFC-F77C-4E70-8A3C-62A3B093E390}"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2DD3FE4F-FE1A-4C8E-B34C-41544263553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441BFC-F77C-4E70-8A3C-62A3B093E390}" type="slidenum">
              <a:rPr lang="en-US" smtClean="0"/>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2DD3FE4F-FE1A-4C8E-B34C-41544263553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441BFC-F77C-4E70-8A3C-62A3B093E390}"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D3FE4F-FE1A-4C8E-B34C-41544263553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441BFC-F77C-4E70-8A3C-62A3B093E390}"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3FE4F-FE1A-4C8E-B34C-41544263553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441BFC-F77C-4E70-8A3C-62A3B093E39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1" fmla="*/ 0 w 9144000"/>
                <a:gd name="connsiteY0-2" fmla="*/ 1270659 h 1330035"/>
                <a:gd name="connsiteX1-3" fmla="*/ 1674420 w 9144000"/>
                <a:gd name="connsiteY1-4" fmla="*/ 1318160 h 1330035"/>
                <a:gd name="connsiteX2-5" fmla="*/ 4120737 w 9144000"/>
                <a:gd name="connsiteY2-6" fmla="*/ 1199407 h 1330035"/>
                <a:gd name="connsiteX3-7" fmla="*/ 7172696 w 9144000"/>
                <a:gd name="connsiteY3-8" fmla="*/ 760020 h 1330035"/>
                <a:gd name="connsiteX4-9" fmla="*/ 9144000 w 9144000"/>
                <a:gd name="connsiteY4-10" fmla="*/ 0 h 1330035"/>
                <a:gd name="connsiteX0-11" fmla="*/ 0 w 9144000"/>
                <a:gd name="connsiteY0-12" fmla="*/ 1270659 h 1330035"/>
                <a:gd name="connsiteX1-13" fmla="*/ 1674420 w 9144000"/>
                <a:gd name="connsiteY1-14" fmla="*/ 1318160 h 1330035"/>
                <a:gd name="connsiteX2-15" fmla="*/ 4120737 w 9144000"/>
                <a:gd name="connsiteY2-16" fmla="*/ 1199407 h 1330035"/>
                <a:gd name="connsiteX3-17" fmla="*/ 7172696 w 9144000"/>
                <a:gd name="connsiteY3-18" fmla="*/ 760020 h 1330035"/>
                <a:gd name="connsiteX4-19" fmla="*/ 9144000 w 9144000"/>
                <a:gd name="connsiteY4-20" fmla="*/ 0 h 1330035"/>
                <a:gd name="connsiteX0-21" fmla="*/ 0 w 9144000"/>
                <a:gd name="connsiteY0-22" fmla="*/ 1270659 h 1330035"/>
                <a:gd name="connsiteX1-23" fmla="*/ 1674420 w 9144000"/>
                <a:gd name="connsiteY1-24" fmla="*/ 1318160 h 1330035"/>
                <a:gd name="connsiteX2-25" fmla="*/ 4120737 w 9144000"/>
                <a:gd name="connsiteY2-26" fmla="*/ 1199407 h 1330035"/>
                <a:gd name="connsiteX3-27" fmla="*/ 7172696 w 9144000"/>
                <a:gd name="connsiteY3-28" fmla="*/ 760020 h 1330035"/>
                <a:gd name="connsiteX4-29" fmla="*/ 9144000 w 9144000"/>
                <a:gd name="connsiteY4-30" fmla="*/ 0 h 1330035"/>
                <a:gd name="connsiteX0-31" fmla="*/ 0 w 9144000"/>
                <a:gd name="connsiteY0-32" fmla="*/ 1116279 h 1175655"/>
                <a:gd name="connsiteX1-33" fmla="*/ 1674420 w 9144000"/>
                <a:gd name="connsiteY1-34" fmla="*/ 1163780 h 1175655"/>
                <a:gd name="connsiteX2-35" fmla="*/ 4120737 w 9144000"/>
                <a:gd name="connsiteY2-36" fmla="*/ 1045027 h 1175655"/>
                <a:gd name="connsiteX3-37" fmla="*/ 7172696 w 9144000"/>
                <a:gd name="connsiteY3-38" fmla="*/ 605640 h 1175655"/>
                <a:gd name="connsiteX4-39" fmla="*/ 9144000 w 9144000"/>
                <a:gd name="connsiteY4-40" fmla="*/ 0 h 11756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261499"/>
                <a:gd name="connsiteY0-2" fmla="*/ 105098 h 1388236"/>
                <a:gd name="connsiteX1-3" fmla="*/ 56357 w 1261499"/>
                <a:gd name="connsiteY1-4" fmla="*/ 0 h 1388236"/>
                <a:gd name="connsiteX2-5" fmla="*/ 865241 w 1261499"/>
                <a:gd name="connsiteY2-6" fmla="*/ 0 h 1388236"/>
                <a:gd name="connsiteX3-7" fmla="*/ 1261499 w 1261499"/>
                <a:gd name="connsiteY3-8" fmla="*/ 694118 h 1388236"/>
                <a:gd name="connsiteX4-9" fmla="*/ 865241 w 1261499"/>
                <a:gd name="connsiteY4-10" fmla="*/ 1388236 h 1388236"/>
                <a:gd name="connsiteX5-11" fmla="*/ 56357 w 1261499"/>
                <a:gd name="connsiteY5-12" fmla="*/ 1388236 h 1388236"/>
                <a:gd name="connsiteX6-13" fmla="*/ 0 w 1261499"/>
                <a:gd name="connsiteY6-14" fmla="*/ 105098 h 1388236"/>
                <a:gd name="connsiteX0-15" fmla="*/ 0 w 1261499"/>
                <a:gd name="connsiteY0-16" fmla="*/ 105098 h 1388236"/>
                <a:gd name="connsiteX1-17" fmla="*/ 56357 w 1261499"/>
                <a:gd name="connsiteY1-18" fmla="*/ 0 h 1388236"/>
                <a:gd name="connsiteX2-19" fmla="*/ 865241 w 1261499"/>
                <a:gd name="connsiteY2-20" fmla="*/ 0 h 1388236"/>
                <a:gd name="connsiteX3-21" fmla="*/ 1261499 w 1261499"/>
                <a:gd name="connsiteY3-22" fmla="*/ 694118 h 1388236"/>
                <a:gd name="connsiteX4-23" fmla="*/ 865241 w 1261499"/>
                <a:gd name="connsiteY4-24" fmla="*/ 1388236 h 1388236"/>
                <a:gd name="connsiteX5-25" fmla="*/ 744578 w 1261499"/>
                <a:gd name="connsiteY5-26" fmla="*/ 1387893 h 1388236"/>
                <a:gd name="connsiteX6-27" fmla="*/ 0 w 1261499"/>
                <a:gd name="connsiteY6-28" fmla="*/ 105098 h 13882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601400"/>
                <a:gd name="connsiteY0-2" fmla="*/ 694118 h 1388236"/>
                <a:gd name="connsiteX1-3" fmla="*/ 396258 w 1601400"/>
                <a:gd name="connsiteY1-4" fmla="*/ 0 h 1388236"/>
                <a:gd name="connsiteX2-5" fmla="*/ 474029 w 1601400"/>
                <a:gd name="connsiteY2-6" fmla="*/ 4016 h 1388236"/>
                <a:gd name="connsiteX3-7" fmla="*/ 1601400 w 1601400"/>
                <a:gd name="connsiteY3-8" fmla="*/ 694118 h 1388236"/>
                <a:gd name="connsiteX4-9" fmla="*/ 1205142 w 1601400"/>
                <a:gd name="connsiteY4-10" fmla="*/ 1388236 h 1388236"/>
                <a:gd name="connsiteX5-11" fmla="*/ 396258 w 1601400"/>
                <a:gd name="connsiteY5-12" fmla="*/ 1388236 h 1388236"/>
                <a:gd name="connsiteX6-13" fmla="*/ 0 w 1601400"/>
                <a:gd name="connsiteY6-14" fmla="*/ 694118 h 1388236"/>
                <a:gd name="connsiteX0-15" fmla="*/ 0 w 1243407"/>
                <a:gd name="connsiteY0-16" fmla="*/ 694118 h 1388236"/>
                <a:gd name="connsiteX1-17" fmla="*/ 396258 w 1243407"/>
                <a:gd name="connsiteY1-18" fmla="*/ 0 h 1388236"/>
                <a:gd name="connsiteX2-19" fmla="*/ 474029 w 1243407"/>
                <a:gd name="connsiteY2-20" fmla="*/ 4016 h 1388236"/>
                <a:gd name="connsiteX3-21" fmla="*/ 1243407 w 1243407"/>
                <a:gd name="connsiteY3-22" fmla="*/ 1325983 h 1388236"/>
                <a:gd name="connsiteX4-23" fmla="*/ 1205142 w 1243407"/>
                <a:gd name="connsiteY4-24" fmla="*/ 1388236 h 1388236"/>
                <a:gd name="connsiteX5-25" fmla="*/ 396258 w 1243407"/>
                <a:gd name="connsiteY5-26" fmla="*/ 1388236 h 1388236"/>
                <a:gd name="connsiteX6-27" fmla="*/ 0 w 1243407"/>
                <a:gd name="connsiteY6-28" fmla="*/ 694118 h 13882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601400"/>
                <a:gd name="connsiteY0-2" fmla="*/ 694704 h 1388822"/>
                <a:gd name="connsiteX1-3" fmla="*/ 396258 w 1601400"/>
                <a:gd name="connsiteY1-4" fmla="*/ 586 h 1388822"/>
                <a:gd name="connsiteX2-5" fmla="*/ 482002 w 1601400"/>
                <a:gd name="connsiteY2-6" fmla="*/ 0 h 1388822"/>
                <a:gd name="connsiteX3-7" fmla="*/ 1601400 w 1601400"/>
                <a:gd name="connsiteY3-8" fmla="*/ 694704 h 1388822"/>
                <a:gd name="connsiteX4-9" fmla="*/ 1205142 w 1601400"/>
                <a:gd name="connsiteY4-10" fmla="*/ 1388822 h 1388822"/>
                <a:gd name="connsiteX5-11" fmla="*/ 396258 w 1601400"/>
                <a:gd name="connsiteY5-12" fmla="*/ 1388822 h 1388822"/>
                <a:gd name="connsiteX6-13" fmla="*/ 0 w 1601400"/>
                <a:gd name="connsiteY6-14" fmla="*/ 694704 h 1388822"/>
                <a:gd name="connsiteX0-15" fmla="*/ 0 w 1241871"/>
                <a:gd name="connsiteY0-16" fmla="*/ 694704 h 1388822"/>
                <a:gd name="connsiteX1-17" fmla="*/ 396258 w 1241871"/>
                <a:gd name="connsiteY1-18" fmla="*/ 586 h 1388822"/>
                <a:gd name="connsiteX2-19" fmla="*/ 482002 w 1241871"/>
                <a:gd name="connsiteY2-20" fmla="*/ 0 h 1388822"/>
                <a:gd name="connsiteX3-21" fmla="*/ 1241871 w 1241871"/>
                <a:gd name="connsiteY3-22" fmla="*/ 1323912 h 1388822"/>
                <a:gd name="connsiteX4-23" fmla="*/ 1205142 w 1241871"/>
                <a:gd name="connsiteY4-24" fmla="*/ 1388822 h 1388822"/>
                <a:gd name="connsiteX5-25" fmla="*/ 396258 w 1241871"/>
                <a:gd name="connsiteY5-26" fmla="*/ 1388822 h 1388822"/>
                <a:gd name="connsiteX6-27" fmla="*/ 0 w 1241871"/>
                <a:gd name="connsiteY6-28" fmla="*/ 694704 h 13888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2DD3FE4F-FE1A-4C8E-B34C-415442635534}" type="datetimeFigureOut">
              <a:rPr lang="en-US" smtClean="0"/>
            </a:fld>
            <a:endParaRPr lang="en-US"/>
          </a:p>
        </p:txBody>
      </p:sp>
      <p:sp>
        <p:nvSpPr>
          <p:cNvPr id="7" name="Slide Number Placeholder 6"/>
          <p:cNvSpPr>
            <a:spLocks noGrp="1"/>
          </p:cNvSpPr>
          <p:nvPr>
            <p:ph type="sldNum" sz="quarter" idx="12"/>
          </p:nvPr>
        </p:nvSpPr>
        <p:spPr/>
        <p:txBody>
          <a:bodyPr/>
          <a:lstStyle/>
          <a:p>
            <a:fld id="{3B441BFC-F77C-4E70-8A3C-62A3B093E390}" type="slidenum">
              <a:rPr lang="en-US" smtClean="0"/>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1" fmla="*/ 0 w 9144000"/>
                <a:gd name="connsiteY0-2" fmla="*/ 1270659 h 1330035"/>
                <a:gd name="connsiteX1-3" fmla="*/ 1674420 w 9144000"/>
                <a:gd name="connsiteY1-4" fmla="*/ 1318160 h 1330035"/>
                <a:gd name="connsiteX2-5" fmla="*/ 4120737 w 9144000"/>
                <a:gd name="connsiteY2-6" fmla="*/ 1199407 h 1330035"/>
                <a:gd name="connsiteX3-7" fmla="*/ 7172696 w 9144000"/>
                <a:gd name="connsiteY3-8" fmla="*/ 760020 h 1330035"/>
                <a:gd name="connsiteX4-9" fmla="*/ 9144000 w 9144000"/>
                <a:gd name="connsiteY4-10" fmla="*/ 0 h 1330035"/>
                <a:gd name="connsiteX0-11" fmla="*/ 0 w 9144000"/>
                <a:gd name="connsiteY0-12" fmla="*/ 1270659 h 1330035"/>
                <a:gd name="connsiteX1-13" fmla="*/ 1674420 w 9144000"/>
                <a:gd name="connsiteY1-14" fmla="*/ 1318160 h 1330035"/>
                <a:gd name="connsiteX2-15" fmla="*/ 4120737 w 9144000"/>
                <a:gd name="connsiteY2-16" fmla="*/ 1199407 h 1330035"/>
                <a:gd name="connsiteX3-17" fmla="*/ 7172696 w 9144000"/>
                <a:gd name="connsiteY3-18" fmla="*/ 760020 h 1330035"/>
                <a:gd name="connsiteX4-19" fmla="*/ 9144000 w 9144000"/>
                <a:gd name="connsiteY4-20" fmla="*/ 0 h 1330035"/>
                <a:gd name="connsiteX0-21" fmla="*/ 0 w 9144000"/>
                <a:gd name="connsiteY0-22" fmla="*/ 1270659 h 1330035"/>
                <a:gd name="connsiteX1-23" fmla="*/ 1674420 w 9144000"/>
                <a:gd name="connsiteY1-24" fmla="*/ 1318160 h 1330035"/>
                <a:gd name="connsiteX2-25" fmla="*/ 4120737 w 9144000"/>
                <a:gd name="connsiteY2-26" fmla="*/ 1199407 h 1330035"/>
                <a:gd name="connsiteX3-27" fmla="*/ 7172696 w 9144000"/>
                <a:gd name="connsiteY3-28" fmla="*/ 760020 h 1330035"/>
                <a:gd name="connsiteX4-29" fmla="*/ 9144000 w 9144000"/>
                <a:gd name="connsiteY4-30" fmla="*/ 0 h 1330035"/>
                <a:gd name="connsiteX0-31" fmla="*/ 0 w 9144000"/>
                <a:gd name="connsiteY0-32" fmla="*/ 1116279 h 1175655"/>
                <a:gd name="connsiteX1-33" fmla="*/ 1674420 w 9144000"/>
                <a:gd name="connsiteY1-34" fmla="*/ 1163780 h 1175655"/>
                <a:gd name="connsiteX2-35" fmla="*/ 4120737 w 9144000"/>
                <a:gd name="connsiteY2-36" fmla="*/ 1045027 h 1175655"/>
                <a:gd name="connsiteX3-37" fmla="*/ 7172696 w 9144000"/>
                <a:gd name="connsiteY3-38" fmla="*/ 605640 h 1175655"/>
                <a:gd name="connsiteX4-39" fmla="*/ 9144000 w 9144000"/>
                <a:gd name="connsiteY4-40" fmla="*/ 0 h 11756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261499"/>
                <a:gd name="connsiteY0-2" fmla="*/ 105098 h 1388236"/>
                <a:gd name="connsiteX1-3" fmla="*/ 56357 w 1261499"/>
                <a:gd name="connsiteY1-4" fmla="*/ 0 h 1388236"/>
                <a:gd name="connsiteX2-5" fmla="*/ 865241 w 1261499"/>
                <a:gd name="connsiteY2-6" fmla="*/ 0 h 1388236"/>
                <a:gd name="connsiteX3-7" fmla="*/ 1261499 w 1261499"/>
                <a:gd name="connsiteY3-8" fmla="*/ 694118 h 1388236"/>
                <a:gd name="connsiteX4-9" fmla="*/ 865241 w 1261499"/>
                <a:gd name="connsiteY4-10" fmla="*/ 1388236 h 1388236"/>
                <a:gd name="connsiteX5-11" fmla="*/ 56357 w 1261499"/>
                <a:gd name="connsiteY5-12" fmla="*/ 1388236 h 1388236"/>
                <a:gd name="connsiteX6-13" fmla="*/ 0 w 1261499"/>
                <a:gd name="connsiteY6-14" fmla="*/ 105098 h 1388236"/>
                <a:gd name="connsiteX0-15" fmla="*/ 0 w 1261499"/>
                <a:gd name="connsiteY0-16" fmla="*/ 105098 h 1388236"/>
                <a:gd name="connsiteX1-17" fmla="*/ 56357 w 1261499"/>
                <a:gd name="connsiteY1-18" fmla="*/ 0 h 1388236"/>
                <a:gd name="connsiteX2-19" fmla="*/ 865241 w 1261499"/>
                <a:gd name="connsiteY2-20" fmla="*/ 0 h 1388236"/>
                <a:gd name="connsiteX3-21" fmla="*/ 1261499 w 1261499"/>
                <a:gd name="connsiteY3-22" fmla="*/ 694118 h 1388236"/>
                <a:gd name="connsiteX4-23" fmla="*/ 865241 w 1261499"/>
                <a:gd name="connsiteY4-24" fmla="*/ 1388236 h 1388236"/>
                <a:gd name="connsiteX5-25" fmla="*/ 744578 w 1261499"/>
                <a:gd name="connsiteY5-26" fmla="*/ 1387893 h 1388236"/>
                <a:gd name="connsiteX6-27" fmla="*/ 0 w 1261499"/>
                <a:gd name="connsiteY6-28" fmla="*/ 105098 h 13882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601400"/>
                <a:gd name="connsiteY0-2" fmla="*/ 694118 h 1388236"/>
                <a:gd name="connsiteX1-3" fmla="*/ 396258 w 1601400"/>
                <a:gd name="connsiteY1-4" fmla="*/ 0 h 1388236"/>
                <a:gd name="connsiteX2-5" fmla="*/ 474029 w 1601400"/>
                <a:gd name="connsiteY2-6" fmla="*/ 4016 h 1388236"/>
                <a:gd name="connsiteX3-7" fmla="*/ 1601400 w 1601400"/>
                <a:gd name="connsiteY3-8" fmla="*/ 694118 h 1388236"/>
                <a:gd name="connsiteX4-9" fmla="*/ 1205142 w 1601400"/>
                <a:gd name="connsiteY4-10" fmla="*/ 1388236 h 1388236"/>
                <a:gd name="connsiteX5-11" fmla="*/ 396258 w 1601400"/>
                <a:gd name="connsiteY5-12" fmla="*/ 1388236 h 1388236"/>
                <a:gd name="connsiteX6-13" fmla="*/ 0 w 1601400"/>
                <a:gd name="connsiteY6-14" fmla="*/ 694118 h 1388236"/>
                <a:gd name="connsiteX0-15" fmla="*/ 0 w 1243407"/>
                <a:gd name="connsiteY0-16" fmla="*/ 694118 h 1388236"/>
                <a:gd name="connsiteX1-17" fmla="*/ 396258 w 1243407"/>
                <a:gd name="connsiteY1-18" fmla="*/ 0 h 1388236"/>
                <a:gd name="connsiteX2-19" fmla="*/ 474029 w 1243407"/>
                <a:gd name="connsiteY2-20" fmla="*/ 4016 h 1388236"/>
                <a:gd name="connsiteX3-21" fmla="*/ 1243407 w 1243407"/>
                <a:gd name="connsiteY3-22" fmla="*/ 1325983 h 1388236"/>
                <a:gd name="connsiteX4-23" fmla="*/ 1205142 w 1243407"/>
                <a:gd name="connsiteY4-24" fmla="*/ 1388236 h 1388236"/>
                <a:gd name="connsiteX5-25" fmla="*/ 396258 w 1243407"/>
                <a:gd name="connsiteY5-26" fmla="*/ 1388236 h 1388236"/>
                <a:gd name="connsiteX6-27" fmla="*/ 0 w 1243407"/>
                <a:gd name="connsiteY6-28" fmla="*/ 694118 h 13882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601400"/>
                <a:gd name="connsiteY0-2" fmla="*/ 694704 h 1388822"/>
                <a:gd name="connsiteX1-3" fmla="*/ 396258 w 1601400"/>
                <a:gd name="connsiteY1-4" fmla="*/ 586 h 1388822"/>
                <a:gd name="connsiteX2-5" fmla="*/ 482002 w 1601400"/>
                <a:gd name="connsiteY2-6" fmla="*/ 0 h 1388822"/>
                <a:gd name="connsiteX3-7" fmla="*/ 1601400 w 1601400"/>
                <a:gd name="connsiteY3-8" fmla="*/ 694704 h 1388822"/>
                <a:gd name="connsiteX4-9" fmla="*/ 1205142 w 1601400"/>
                <a:gd name="connsiteY4-10" fmla="*/ 1388822 h 1388822"/>
                <a:gd name="connsiteX5-11" fmla="*/ 396258 w 1601400"/>
                <a:gd name="connsiteY5-12" fmla="*/ 1388822 h 1388822"/>
                <a:gd name="connsiteX6-13" fmla="*/ 0 w 1601400"/>
                <a:gd name="connsiteY6-14" fmla="*/ 694704 h 1388822"/>
                <a:gd name="connsiteX0-15" fmla="*/ 0 w 1241871"/>
                <a:gd name="connsiteY0-16" fmla="*/ 694704 h 1388822"/>
                <a:gd name="connsiteX1-17" fmla="*/ 396258 w 1241871"/>
                <a:gd name="connsiteY1-18" fmla="*/ 586 h 1388822"/>
                <a:gd name="connsiteX2-19" fmla="*/ 482002 w 1241871"/>
                <a:gd name="connsiteY2-20" fmla="*/ 0 h 1388822"/>
                <a:gd name="connsiteX3-21" fmla="*/ 1241871 w 1241871"/>
                <a:gd name="connsiteY3-22" fmla="*/ 1323912 h 1388822"/>
                <a:gd name="connsiteX4-23" fmla="*/ 1205142 w 1241871"/>
                <a:gd name="connsiteY4-24" fmla="*/ 1388822 h 1388822"/>
                <a:gd name="connsiteX5-25" fmla="*/ 396258 w 1241871"/>
                <a:gd name="connsiteY5-26" fmla="*/ 1388822 h 1388822"/>
                <a:gd name="connsiteX6-27" fmla="*/ 0 w 1241871"/>
                <a:gd name="connsiteY6-28" fmla="*/ 694704 h 13888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2DD3FE4F-FE1A-4C8E-B34C-415442635534}" type="datetimeFigureOut">
              <a:rPr lang="en-US" smtClean="0"/>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3B441BFC-F77C-4E70-8A3C-62A3B093E390}"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1" fmla="*/ 0 w 9144000"/>
                <a:gd name="connsiteY0-2" fmla="*/ 1270659 h 1330035"/>
                <a:gd name="connsiteX1-3" fmla="*/ 1674420 w 9144000"/>
                <a:gd name="connsiteY1-4" fmla="*/ 1318160 h 1330035"/>
                <a:gd name="connsiteX2-5" fmla="*/ 4120737 w 9144000"/>
                <a:gd name="connsiteY2-6" fmla="*/ 1199407 h 1330035"/>
                <a:gd name="connsiteX3-7" fmla="*/ 7172696 w 9144000"/>
                <a:gd name="connsiteY3-8" fmla="*/ 760020 h 1330035"/>
                <a:gd name="connsiteX4-9" fmla="*/ 9144000 w 9144000"/>
                <a:gd name="connsiteY4-10" fmla="*/ 0 h 1330035"/>
                <a:gd name="connsiteX0-11" fmla="*/ 0 w 9144000"/>
                <a:gd name="connsiteY0-12" fmla="*/ 1270659 h 1330035"/>
                <a:gd name="connsiteX1-13" fmla="*/ 1674420 w 9144000"/>
                <a:gd name="connsiteY1-14" fmla="*/ 1318160 h 1330035"/>
                <a:gd name="connsiteX2-15" fmla="*/ 4120737 w 9144000"/>
                <a:gd name="connsiteY2-16" fmla="*/ 1199407 h 1330035"/>
                <a:gd name="connsiteX3-17" fmla="*/ 7172696 w 9144000"/>
                <a:gd name="connsiteY3-18" fmla="*/ 760020 h 1330035"/>
                <a:gd name="connsiteX4-19" fmla="*/ 9144000 w 9144000"/>
                <a:gd name="connsiteY4-20" fmla="*/ 0 h 1330035"/>
                <a:gd name="connsiteX0-21" fmla="*/ 0 w 9144000"/>
                <a:gd name="connsiteY0-22" fmla="*/ 1270659 h 1330035"/>
                <a:gd name="connsiteX1-23" fmla="*/ 1674420 w 9144000"/>
                <a:gd name="connsiteY1-24" fmla="*/ 1318160 h 1330035"/>
                <a:gd name="connsiteX2-25" fmla="*/ 4120737 w 9144000"/>
                <a:gd name="connsiteY2-26" fmla="*/ 1199407 h 1330035"/>
                <a:gd name="connsiteX3-27" fmla="*/ 7172696 w 9144000"/>
                <a:gd name="connsiteY3-28" fmla="*/ 760020 h 1330035"/>
                <a:gd name="connsiteX4-29" fmla="*/ 9144000 w 9144000"/>
                <a:gd name="connsiteY4-30" fmla="*/ 0 h 1330035"/>
                <a:gd name="connsiteX0-31" fmla="*/ 0 w 9144000"/>
                <a:gd name="connsiteY0-32" fmla="*/ 1116279 h 1175655"/>
                <a:gd name="connsiteX1-33" fmla="*/ 1674420 w 9144000"/>
                <a:gd name="connsiteY1-34" fmla="*/ 1163780 h 1175655"/>
                <a:gd name="connsiteX2-35" fmla="*/ 4120737 w 9144000"/>
                <a:gd name="connsiteY2-36" fmla="*/ 1045027 h 1175655"/>
                <a:gd name="connsiteX3-37" fmla="*/ 7172696 w 9144000"/>
                <a:gd name="connsiteY3-38" fmla="*/ 605640 h 1175655"/>
                <a:gd name="connsiteX4-39" fmla="*/ 9144000 w 9144000"/>
                <a:gd name="connsiteY4-40" fmla="*/ 0 h 11756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261499"/>
                <a:gd name="connsiteY0-2" fmla="*/ 105098 h 1388236"/>
                <a:gd name="connsiteX1-3" fmla="*/ 56357 w 1261499"/>
                <a:gd name="connsiteY1-4" fmla="*/ 0 h 1388236"/>
                <a:gd name="connsiteX2-5" fmla="*/ 865241 w 1261499"/>
                <a:gd name="connsiteY2-6" fmla="*/ 0 h 1388236"/>
                <a:gd name="connsiteX3-7" fmla="*/ 1261499 w 1261499"/>
                <a:gd name="connsiteY3-8" fmla="*/ 694118 h 1388236"/>
                <a:gd name="connsiteX4-9" fmla="*/ 865241 w 1261499"/>
                <a:gd name="connsiteY4-10" fmla="*/ 1388236 h 1388236"/>
                <a:gd name="connsiteX5-11" fmla="*/ 56357 w 1261499"/>
                <a:gd name="connsiteY5-12" fmla="*/ 1388236 h 1388236"/>
                <a:gd name="connsiteX6-13" fmla="*/ 0 w 1261499"/>
                <a:gd name="connsiteY6-14" fmla="*/ 105098 h 1388236"/>
                <a:gd name="connsiteX0-15" fmla="*/ 0 w 1261499"/>
                <a:gd name="connsiteY0-16" fmla="*/ 105098 h 1388236"/>
                <a:gd name="connsiteX1-17" fmla="*/ 56357 w 1261499"/>
                <a:gd name="connsiteY1-18" fmla="*/ 0 h 1388236"/>
                <a:gd name="connsiteX2-19" fmla="*/ 865241 w 1261499"/>
                <a:gd name="connsiteY2-20" fmla="*/ 0 h 1388236"/>
                <a:gd name="connsiteX3-21" fmla="*/ 1261499 w 1261499"/>
                <a:gd name="connsiteY3-22" fmla="*/ 694118 h 1388236"/>
                <a:gd name="connsiteX4-23" fmla="*/ 865241 w 1261499"/>
                <a:gd name="connsiteY4-24" fmla="*/ 1388236 h 1388236"/>
                <a:gd name="connsiteX5-25" fmla="*/ 744578 w 1261499"/>
                <a:gd name="connsiteY5-26" fmla="*/ 1387893 h 1388236"/>
                <a:gd name="connsiteX6-27" fmla="*/ 0 w 1261499"/>
                <a:gd name="connsiteY6-28" fmla="*/ 105098 h 13882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601400"/>
                <a:gd name="connsiteY0-2" fmla="*/ 694118 h 1388236"/>
                <a:gd name="connsiteX1-3" fmla="*/ 396258 w 1601400"/>
                <a:gd name="connsiteY1-4" fmla="*/ 0 h 1388236"/>
                <a:gd name="connsiteX2-5" fmla="*/ 474029 w 1601400"/>
                <a:gd name="connsiteY2-6" fmla="*/ 4016 h 1388236"/>
                <a:gd name="connsiteX3-7" fmla="*/ 1601400 w 1601400"/>
                <a:gd name="connsiteY3-8" fmla="*/ 694118 h 1388236"/>
                <a:gd name="connsiteX4-9" fmla="*/ 1205142 w 1601400"/>
                <a:gd name="connsiteY4-10" fmla="*/ 1388236 h 1388236"/>
                <a:gd name="connsiteX5-11" fmla="*/ 396258 w 1601400"/>
                <a:gd name="connsiteY5-12" fmla="*/ 1388236 h 1388236"/>
                <a:gd name="connsiteX6-13" fmla="*/ 0 w 1601400"/>
                <a:gd name="connsiteY6-14" fmla="*/ 694118 h 1388236"/>
                <a:gd name="connsiteX0-15" fmla="*/ 0 w 1243407"/>
                <a:gd name="connsiteY0-16" fmla="*/ 694118 h 1388236"/>
                <a:gd name="connsiteX1-17" fmla="*/ 396258 w 1243407"/>
                <a:gd name="connsiteY1-18" fmla="*/ 0 h 1388236"/>
                <a:gd name="connsiteX2-19" fmla="*/ 474029 w 1243407"/>
                <a:gd name="connsiteY2-20" fmla="*/ 4016 h 1388236"/>
                <a:gd name="connsiteX3-21" fmla="*/ 1243407 w 1243407"/>
                <a:gd name="connsiteY3-22" fmla="*/ 1325983 h 1388236"/>
                <a:gd name="connsiteX4-23" fmla="*/ 1205142 w 1243407"/>
                <a:gd name="connsiteY4-24" fmla="*/ 1388236 h 1388236"/>
                <a:gd name="connsiteX5-25" fmla="*/ 396258 w 1243407"/>
                <a:gd name="connsiteY5-26" fmla="*/ 1388236 h 1388236"/>
                <a:gd name="connsiteX6-27" fmla="*/ 0 w 1243407"/>
                <a:gd name="connsiteY6-28" fmla="*/ 694118 h 13882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1" fmla="*/ 0 w 1601400"/>
                <a:gd name="connsiteY0-2" fmla="*/ 694704 h 1388822"/>
                <a:gd name="connsiteX1-3" fmla="*/ 396258 w 1601400"/>
                <a:gd name="connsiteY1-4" fmla="*/ 586 h 1388822"/>
                <a:gd name="connsiteX2-5" fmla="*/ 482002 w 1601400"/>
                <a:gd name="connsiteY2-6" fmla="*/ 0 h 1388822"/>
                <a:gd name="connsiteX3-7" fmla="*/ 1601400 w 1601400"/>
                <a:gd name="connsiteY3-8" fmla="*/ 694704 h 1388822"/>
                <a:gd name="connsiteX4-9" fmla="*/ 1205142 w 1601400"/>
                <a:gd name="connsiteY4-10" fmla="*/ 1388822 h 1388822"/>
                <a:gd name="connsiteX5-11" fmla="*/ 396258 w 1601400"/>
                <a:gd name="connsiteY5-12" fmla="*/ 1388822 h 1388822"/>
                <a:gd name="connsiteX6-13" fmla="*/ 0 w 1601400"/>
                <a:gd name="connsiteY6-14" fmla="*/ 694704 h 1388822"/>
                <a:gd name="connsiteX0-15" fmla="*/ 0 w 1241871"/>
                <a:gd name="connsiteY0-16" fmla="*/ 694704 h 1388822"/>
                <a:gd name="connsiteX1-17" fmla="*/ 396258 w 1241871"/>
                <a:gd name="connsiteY1-18" fmla="*/ 586 h 1388822"/>
                <a:gd name="connsiteX2-19" fmla="*/ 482002 w 1241871"/>
                <a:gd name="connsiteY2-20" fmla="*/ 0 h 1388822"/>
                <a:gd name="connsiteX3-21" fmla="*/ 1241871 w 1241871"/>
                <a:gd name="connsiteY3-22" fmla="*/ 1323912 h 1388822"/>
                <a:gd name="connsiteX4-23" fmla="*/ 1205142 w 1241871"/>
                <a:gd name="connsiteY4-24" fmla="*/ 1388822 h 1388822"/>
                <a:gd name="connsiteX5-25" fmla="*/ 396258 w 1241871"/>
                <a:gd name="connsiteY5-26" fmla="*/ 1388822 h 1388822"/>
                <a:gd name="connsiteX6-27" fmla="*/ 0 w 1241871"/>
                <a:gd name="connsiteY6-28" fmla="*/ 694704 h 13888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2DD3FE4F-FE1A-4C8E-B34C-415442635534}" type="datetimeFigureOut">
              <a:rPr lang="en-US" smtClean="0"/>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3B441BFC-F77C-4E70-8A3C-62A3B093E390}"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anose="05020102010507070707"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anose="05020102010507070707"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anose="05020102010507070707" pitchFamily="18" charset="2"/>
        <a:buChar char=""/>
        <a:defRPr sz="2000" kern="1200">
          <a:solidFill>
            <a:schemeClr val="tx2"/>
          </a:solidFill>
          <a:latin typeface="+mn-lt"/>
          <a:ea typeface="+mn-ea"/>
          <a:cs typeface="+mn-cs"/>
        </a:defRPr>
      </a:lvl3pPr>
      <a:lvl4pPr marL="1124585" indent="-228600" algn="l" defTabSz="914400" rtl="0" eaLnBrk="1" latinLnBrk="0" hangingPunct="1">
        <a:spcBef>
          <a:spcPct val="20000"/>
        </a:spcBef>
        <a:buClr>
          <a:schemeClr val="accent1"/>
        </a:buClr>
        <a:buSzPct val="76000"/>
        <a:buFont typeface="Wingdings 2" panose="05020102010507070707"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anose="05020102010507070707" pitchFamily="18" charset="2"/>
        <a:buChar char=""/>
        <a:defRPr sz="1600" kern="1200" baseline="0">
          <a:solidFill>
            <a:schemeClr val="tx2"/>
          </a:solidFill>
          <a:latin typeface="+mn-lt"/>
          <a:ea typeface="+mn-ea"/>
          <a:cs typeface="+mn-cs"/>
        </a:defRPr>
      </a:lvl5pPr>
      <a:lvl6pPr marL="1517650" indent="-228600" algn="l" defTabSz="914400" rtl="0" eaLnBrk="1" latinLnBrk="0" hangingPunct="1">
        <a:spcBef>
          <a:spcPct val="20000"/>
        </a:spcBef>
        <a:buClr>
          <a:schemeClr val="accent1"/>
        </a:buClr>
        <a:buSzPct val="76000"/>
        <a:buFont typeface="Wingdings 2" panose="05020102010507070707" pitchFamily="18" charset="2"/>
        <a:buChar char=""/>
        <a:defRPr sz="1400" kern="1200">
          <a:solidFill>
            <a:schemeClr val="tx2"/>
          </a:solidFill>
          <a:latin typeface="+mn-lt"/>
          <a:ea typeface="+mn-ea"/>
          <a:cs typeface="+mn-cs"/>
        </a:defRPr>
      </a:lvl6pPr>
      <a:lvl7pPr marL="1718945" indent="-228600" algn="l" defTabSz="914400" rtl="0" eaLnBrk="1" latinLnBrk="0" hangingPunct="1">
        <a:spcBef>
          <a:spcPct val="20000"/>
        </a:spcBef>
        <a:buClr>
          <a:schemeClr val="accent1"/>
        </a:buClr>
        <a:buSzPct val="76000"/>
        <a:buFont typeface="Wingdings 2" panose="05020102010507070707"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anose="05020102010507070707" pitchFamily="18" charset="2"/>
        <a:buChar char=""/>
        <a:defRPr sz="1400" kern="1200">
          <a:solidFill>
            <a:schemeClr val="tx2"/>
          </a:solidFill>
          <a:latin typeface="+mn-lt"/>
          <a:ea typeface="+mn-ea"/>
          <a:cs typeface="+mn-cs"/>
        </a:defRPr>
      </a:lvl8pPr>
      <a:lvl9pPr marL="2121535" indent="-228600" algn="l" defTabSz="914400" rtl="0" eaLnBrk="1" latinLnBrk="0" hangingPunct="1">
        <a:spcBef>
          <a:spcPct val="20000"/>
        </a:spcBef>
        <a:buClr>
          <a:schemeClr val="accent1"/>
        </a:buClr>
        <a:buSzPct val="76000"/>
        <a:buFont typeface="Wingdings 2" panose="05020102010507070707"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techtarget.com/searchbusinessanalytics/definition/business-intelligence-B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techtarget.com/searchbusinessanalytics/Ultimate-guide-to-business-intelligence-in-the-enterprise" TargetMode="External"/><Relationship Id="rId3" Type="http://schemas.openxmlformats.org/officeDocument/2006/relationships/hyperlink" Target="https://www.techtarget.com/searchbusinessanalytics/definition/data-visualization" TargetMode="External"/><Relationship Id="rId2" Type="http://schemas.openxmlformats.org/officeDocument/2006/relationships/hyperlink" Target="https://www.techtarget.com/searchbusinessanalytics/feature/How-to-evaluate-and-select-the-right-BI-analytics-tool" TargetMode="External"/><Relationship Id="rId1" Type="http://schemas.openxmlformats.org/officeDocument/2006/relationships/hyperlink" Target="https://www.techtarget.com/searchdatamanagement/definition/data-management"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4953000" cy="2057400"/>
          </a:xfrm>
        </p:spPr>
        <p:txBody>
          <a:bodyPr/>
          <a:lstStyle/>
          <a:p>
            <a:r>
              <a:rPr lang="en-US" dirty="0" smtClean="0"/>
              <a:t>Unit-II</a:t>
            </a:r>
            <a:endParaRPr lang="en-US" dirty="0"/>
          </a:p>
        </p:txBody>
      </p:sp>
      <p:sp>
        <p:nvSpPr>
          <p:cNvPr id="3" name="Subtitle 2"/>
          <p:cNvSpPr>
            <a:spLocks noGrp="1"/>
          </p:cNvSpPr>
          <p:nvPr>
            <p:ph type="subTitle" idx="1"/>
          </p:nvPr>
        </p:nvSpPr>
        <p:spPr>
          <a:xfrm>
            <a:off x="2819400" y="3657600"/>
            <a:ext cx="4114800" cy="990600"/>
          </a:xfrm>
        </p:spPr>
        <p:txBody>
          <a:bodyPr/>
          <a:lstStyle/>
          <a:p>
            <a:r>
              <a:rPr lang="en-US" dirty="0" smtClean="0"/>
              <a:t>BUSINESS </a:t>
            </a:r>
            <a:r>
              <a:rPr lang="en-US" dirty="0"/>
              <a:t>INTELLIGENCE</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t>
            </a:r>
            <a:endParaRPr lang="en-IN" dirty="0"/>
          </a:p>
        </p:txBody>
      </p:sp>
      <p:pic>
        <p:nvPicPr>
          <p:cNvPr id="6" name="Content Placeholder 5"/>
          <p:cNvPicPr>
            <a:picLocks noGrp="1" noChangeAspect="1"/>
          </p:cNvPicPr>
          <p:nvPr>
            <p:ph idx="1"/>
          </p:nvPr>
        </p:nvPicPr>
        <p:blipFill>
          <a:blip r:embed="rId1"/>
          <a:stretch>
            <a:fillRect/>
          </a:stretch>
        </p:blipFill>
        <p:spPr>
          <a:xfrm>
            <a:off x="1868488" y="1524000"/>
            <a:ext cx="6400800" cy="4800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50825"/>
            <a:ext cx="7793038" cy="53975"/>
          </a:xfrm>
        </p:spPr>
        <p:txBody>
          <a:bodyPr>
            <a:normAutofit fontScale="90000"/>
          </a:bodyPr>
          <a:lstStyle/>
          <a:p>
            <a:endParaRPr lang="en-IN" dirty="0"/>
          </a:p>
        </p:txBody>
      </p:sp>
      <p:sp>
        <p:nvSpPr>
          <p:cNvPr id="3" name="Content Placeholder 2"/>
          <p:cNvSpPr>
            <a:spLocks noGrp="1"/>
          </p:cNvSpPr>
          <p:nvPr>
            <p:ph idx="1"/>
          </p:nvPr>
        </p:nvSpPr>
        <p:spPr>
          <a:xfrm>
            <a:off x="1182688" y="762000"/>
            <a:ext cx="7772400" cy="5562600"/>
          </a:xfrm>
        </p:spPr>
        <p:txBody>
          <a:bodyPr/>
          <a:lstStyle/>
          <a:p>
            <a:endParaRPr lang="en-US" sz="1200" b="1" dirty="0" smtClean="0"/>
          </a:p>
          <a:p>
            <a:endParaRPr lang="en-US" sz="1200" b="1" dirty="0"/>
          </a:p>
          <a:p>
            <a:endParaRPr lang="en-US" sz="1200" b="1" dirty="0" smtClean="0"/>
          </a:p>
          <a:p>
            <a:endParaRPr lang="en-US" sz="1200" b="1" dirty="0"/>
          </a:p>
          <a:p>
            <a:endParaRPr lang="en-US" sz="1200" b="1" dirty="0" smtClean="0"/>
          </a:p>
          <a:p>
            <a:r>
              <a:rPr lang="en-US" sz="1200" b="1" dirty="0" smtClean="0"/>
              <a:t>THE </a:t>
            </a:r>
            <a:r>
              <a:rPr lang="en-US" sz="1200" b="1" dirty="0"/>
              <a:t>BUSINESS ENVIRONMENT </a:t>
            </a:r>
            <a:r>
              <a:rPr lang="en-US" sz="1200" dirty="0"/>
              <a:t>The environment in which organizations operate today is</a:t>
            </a:r>
            <a:endParaRPr lang="en-US" sz="1200" dirty="0"/>
          </a:p>
          <a:p>
            <a:r>
              <a:rPr lang="en-US" sz="1200" dirty="0"/>
              <a:t>becoming more and more complex. This </a:t>
            </a:r>
            <a:r>
              <a:rPr lang="en-US" sz="1200" b="1" dirty="0"/>
              <a:t>complexity </a:t>
            </a:r>
            <a:r>
              <a:rPr lang="en-US" sz="1200" dirty="0"/>
              <a:t>creates opportunities on the one</a:t>
            </a:r>
            <a:endParaRPr lang="en-US" sz="1200" dirty="0"/>
          </a:p>
          <a:p>
            <a:r>
              <a:rPr lang="en-US" sz="1200" dirty="0"/>
              <a:t>hand and problems on the other. Take globalization as an example. Today, you can easily</a:t>
            </a:r>
            <a:endParaRPr lang="en-US" sz="1200" dirty="0"/>
          </a:p>
          <a:p>
            <a:r>
              <a:rPr lang="en-US" sz="1200" dirty="0"/>
              <a:t>find suppliers and customers in many countries, which means you can buy cheaper</a:t>
            </a:r>
            <a:endParaRPr lang="en-US" sz="1200" dirty="0"/>
          </a:p>
          <a:p>
            <a:r>
              <a:rPr lang="en-US" sz="1200" dirty="0"/>
              <a:t>materials and sell more of your products and se1v ices; great opportunities exist</a:t>
            </a:r>
            <a:r>
              <a:rPr lang="en-US" sz="1200" dirty="0" smtClean="0"/>
              <a:t>.</a:t>
            </a:r>
            <a:endParaRPr lang="en-US" sz="1200" dirty="0"/>
          </a:p>
          <a:p>
            <a:endParaRPr lang="en-US" sz="1200" b="1" dirty="0" smtClean="0"/>
          </a:p>
          <a:p>
            <a:endParaRPr lang="en-US" sz="1200" b="1" dirty="0"/>
          </a:p>
          <a:p>
            <a:endParaRPr lang="en-US" sz="1200" b="1" dirty="0" smtClean="0"/>
          </a:p>
          <a:p>
            <a:endParaRPr lang="en-US" sz="1200" b="1" dirty="0"/>
          </a:p>
          <a:p>
            <a:endParaRPr lang="en-US" sz="1200" b="1" dirty="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t>
            </a:r>
            <a:endParaRPr lang="en-US" dirty="0"/>
          </a:p>
        </p:txBody>
      </p:sp>
      <p:sp>
        <p:nvSpPr>
          <p:cNvPr id="3" name="Content Placeholder 2"/>
          <p:cNvSpPr>
            <a:spLocks noGrp="1"/>
          </p:cNvSpPr>
          <p:nvPr>
            <p:ph idx="1"/>
          </p:nvPr>
        </p:nvSpPr>
        <p:spPr/>
        <p:txBody>
          <a:bodyPr/>
          <a:lstStyle/>
          <a:p>
            <a:r>
              <a:rPr lang="en-US" dirty="0"/>
              <a:t>BI can be used to uncover trends and guide the development of marketing campaigns. As the campaigns are completed, </a:t>
            </a:r>
            <a:r>
              <a:rPr lang="en-US" dirty="0" err="1"/>
              <a:t>Phocas</a:t>
            </a:r>
            <a:r>
              <a:rPr lang="en-US" dirty="0"/>
              <a:t> can be used to assess the campaign's effectiveness. Having an accurate assessment allows your team to optimize your marketing budget.</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t>
            </a:r>
            <a:endParaRPr lang="en-US" dirty="0"/>
          </a:p>
        </p:txBody>
      </p:sp>
      <p:pic>
        <p:nvPicPr>
          <p:cNvPr id="205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bwMode="auto">
          <a:xfrm>
            <a:off x="2643191" y="2324100"/>
            <a:ext cx="3576631"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a:t>A business intelligence architecture is a framework for the various technologies an organization deploys to run </a:t>
            </a:r>
            <a:r>
              <a:rPr lang="en-US" u="sng" dirty="0">
                <a:hlinkClick r:id="rId1"/>
              </a:rPr>
              <a:t>business intelligence</a:t>
            </a:r>
            <a:r>
              <a:rPr lang="en-US" dirty="0"/>
              <a:t> and analytics applications. It includes the IT systems and software tools that are used to collect, integrate, store and analyze BI data and then present information on business operations and trends to corporate executives and other business users.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Architecture of BI</a:t>
            </a:r>
            <a:endParaRPr lang="en-US" dirty="0"/>
          </a:p>
        </p:txBody>
      </p:sp>
      <p:sp>
        <p:nvSpPr>
          <p:cNvPr id="3" name="Content Placeholder 2"/>
          <p:cNvSpPr>
            <a:spLocks noGrp="1"/>
          </p:cNvSpPr>
          <p:nvPr>
            <p:ph idx="1"/>
          </p:nvPr>
        </p:nvSpPr>
        <p:spPr/>
        <p:txBody>
          <a:bodyPr/>
          <a:lstStyle/>
          <a:p>
            <a:r>
              <a:rPr lang="en-US" dirty="0"/>
              <a:t>Business intelligence (BI) is a technology-driven process for analyzing data and delivering actionable information that helps executives, managers and workers make informed business decisions.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72536"/>
          </a:xfrm>
        </p:spPr>
        <p:txBody>
          <a:bodyPr>
            <a:normAutofit fontScale="90000"/>
          </a:bodyPr>
          <a:lstStyle/>
          <a:p>
            <a:pPr lvl="1" algn="l" rtl="0">
              <a:spcBef>
                <a:spcPct val="0"/>
              </a:spcBef>
            </a:pPr>
            <a:r>
              <a:rPr lang="en-US" b="1" dirty="0"/>
              <a:t>Benefits of BI architecture</a:t>
            </a:r>
            <a:br>
              <a:rPr lang="en-US" b="1" dirty="0"/>
            </a:br>
            <a:endParaRPr lang="en-US" dirty="0"/>
          </a:p>
        </p:txBody>
      </p:sp>
      <p:sp>
        <p:nvSpPr>
          <p:cNvPr id="3" name="Content Placeholder 2"/>
          <p:cNvSpPr>
            <a:spLocks noGrp="1"/>
          </p:cNvSpPr>
          <p:nvPr>
            <p:ph idx="1"/>
          </p:nvPr>
        </p:nvSpPr>
        <p:spPr>
          <a:xfrm>
            <a:off x="1043492" y="1447800"/>
            <a:ext cx="6777317" cy="4419600"/>
          </a:xfrm>
        </p:spPr>
        <p:txBody>
          <a:bodyPr>
            <a:normAutofit fontScale="47500" lnSpcReduction="20000"/>
          </a:bodyPr>
          <a:lstStyle/>
          <a:p>
            <a:pPr marL="365760" lvl="1" indent="0">
              <a:buNone/>
            </a:pPr>
            <a:r>
              <a:rPr lang="en-US" b="1" dirty="0"/>
              <a:t>Benefits of BI architecture</a:t>
            </a:r>
            <a:endParaRPr lang="en-US" b="1" dirty="0"/>
          </a:p>
          <a:p>
            <a:r>
              <a:rPr lang="en-US" dirty="0"/>
              <a:t>In the absence of a BI architecture, businesses and enterprises are at risk of making costly errors while striving to optimize their data utilization.</a:t>
            </a:r>
            <a:endParaRPr lang="en-US" dirty="0"/>
          </a:p>
          <a:p>
            <a:r>
              <a:rPr lang="en-US" dirty="0"/>
              <a:t>A well-articulated BI framework can offer organizations the following key benefits:</a:t>
            </a:r>
            <a:endParaRPr lang="en-US" dirty="0"/>
          </a:p>
          <a:p>
            <a:r>
              <a:rPr lang="en-US" b="1" dirty="0"/>
              <a:t>Technology benchmarks.</a:t>
            </a:r>
            <a:r>
              <a:rPr lang="en-US" dirty="0"/>
              <a:t> A BI architecture articulates the technology standards and </a:t>
            </a:r>
            <a:r>
              <a:rPr lang="en-US" u="sng" dirty="0">
                <a:hlinkClick r:id="rId1"/>
              </a:rPr>
              <a:t>data management</a:t>
            </a:r>
            <a:r>
              <a:rPr lang="en-US" dirty="0"/>
              <a:t> and business analytics practices that support an organization's BI efforts, as well as the specific platforms and tools deployed.</a:t>
            </a:r>
            <a:endParaRPr lang="en-US" dirty="0"/>
          </a:p>
          <a:p>
            <a:r>
              <a:rPr lang="en-US" b="1" dirty="0"/>
              <a:t>Improved decision-making. </a:t>
            </a:r>
            <a:r>
              <a:rPr lang="en-US" dirty="0"/>
              <a:t>Enterprises benefit from an effective BI architecture by using the insights generated by </a:t>
            </a:r>
            <a:r>
              <a:rPr lang="en-US" u="sng" dirty="0">
                <a:hlinkClick r:id="rId2"/>
              </a:rPr>
              <a:t>business intelligence tools</a:t>
            </a:r>
            <a:r>
              <a:rPr lang="en-US" dirty="0"/>
              <a:t> to make data-driven decisions that help increase revenue and profits.</a:t>
            </a:r>
            <a:endParaRPr lang="en-US" dirty="0"/>
          </a:p>
          <a:p>
            <a:r>
              <a:rPr lang="en-US" b="1" dirty="0"/>
              <a:t>Technology blueprint.</a:t>
            </a:r>
            <a:r>
              <a:rPr lang="en-US" dirty="0"/>
              <a:t> A BI framework serves as a technology blueprint for collecting, organizing and managing BI data and then making the data available for analysis, </a:t>
            </a:r>
            <a:r>
              <a:rPr lang="en-US" u="sng" dirty="0">
                <a:hlinkClick r:id="rId3"/>
              </a:rPr>
              <a:t>data visualization</a:t>
            </a:r>
            <a:r>
              <a:rPr lang="en-US" dirty="0"/>
              <a:t> and reporting. A strong BI architecture automates reporting and incorporates policies to govern the use of the technology components.</a:t>
            </a:r>
            <a:endParaRPr lang="en-US" dirty="0"/>
          </a:p>
          <a:p>
            <a:r>
              <a:rPr lang="en-US" b="1" dirty="0"/>
              <a:t>Enhanced coordination.</a:t>
            </a:r>
            <a:r>
              <a:rPr lang="en-US" dirty="0"/>
              <a:t> Putting such a framework in place enables a BI team to work in a coordinated and disciplined way to </a:t>
            </a:r>
            <a:r>
              <a:rPr lang="en-US" u="sng" dirty="0">
                <a:hlinkClick r:id="rId4"/>
              </a:rPr>
              <a:t>build an enterprise BI program</a:t>
            </a:r>
            <a:r>
              <a:rPr lang="en-US" dirty="0"/>
              <a:t> that meets the organization's data analytics needs. The BI architecture also helps BI and data managers create an efficient process for handling and managing the business data that's pulled into the environment.</a:t>
            </a:r>
            <a:endParaRPr lang="en-US" dirty="0"/>
          </a:p>
          <a:p>
            <a:r>
              <a:rPr lang="en-US" b="1" dirty="0"/>
              <a:t>Time savings. </a:t>
            </a:r>
            <a:r>
              <a:rPr lang="en-US" dirty="0"/>
              <a:t>By automating the process of collecting and analyzing data, BI helps organizations save time on manual and repetitive tasks, freeing up their teams to focus on more high-value projects.</a:t>
            </a:r>
            <a:endParaRPr lang="en-US" dirty="0"/>
          </a:p>
          <a:p>
            <a:r>
              <a:rPr lang="en-US" b="1" dirty="0"/>
              <a:t>Scalability. </a:t>
            </a:r>
            <a:r>
              <a:rPr lang="en-US" dirty="0"/>
              <a:t>An effective BI infrastructure is easily scalable, enabling businesses to change and expand as necessary.</a:t>
            </a:r>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09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42988" y="2539335"/>
            <a:ext cx="6777037" cy="3077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Business Intelligence system includes three major components:</a:t>
            </a:r>
            <a:endParaRPr lang="en-US" dirty="0"/>
          </a:p>
          <a:p>
            <a:r>
              <a:rPr lang="en-US" dirty="0"/>
              <a:t>Data Source</a:t>
            </a:r>
            <a:endParaRPr lang="en-US" dirty="0"/>
          </a:p>
          <a:p>
            <a:r>
              <a:rPr lang="en-US" dirty="0"/>
              <a:t>Data Warehouse and Data Marts</a:t>
            </a:r>
            <a:endParaRPr lang="en-US" dirty="0"/>
          </a:p>
          <a:p>
            <a:r>
              <a:rPr lang="en-US" dirty="0"/>
              <a:t>Business Intelligence Methodologies</a:t>
            </a:r>
            <a:endParaRPr lang="en-US" dirty="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78914" y="2324100"/>
            <a:ext cx="5905185"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Unit-II</a:t>
            </a:r>
            <a:endParaRPr lang="en-US" dirty="0"/>
          </a:p>
        </p:txBody>
      </p:sp>
      <p:sp>
        <p:nvSpPr>
          <p:cNvPr id="3" name="Content Placeholder 2"/>
          <p:cNvSpPr>
            <a:spLocks noGrp="1"/>
          </p:cNvSpPr>
          <p:nvPr>
            <p:ph idx="1"/>
          </p:nvPr>
        </p:nvSpPr>
        <p:spPr/>
        <p:txBody>
          <a:bodyPr>
            <a:normAutofit fontScale="92500" lnSpcReduction="10000"/>
          </a:bodyPr>
          <a:lstStyle/>
          <a:p>
            <a:r>
              <a:rPr lang="en-US" dirty="0"/>
              <a:t>Business Intelligence: Introduction to Business Intelligence: Define Business Intelligence, </a:t>
            </a:r>
            <a:r>
              <a:rPr lang="en-US" dirty="0" smtClean="0"/>
              <a:t>The</a:t>
            </a:r>
            <a:endParaRPr lang="en-US" dirty="0"/>
          </a:p>
          <a:p>
            <a:r>
              <a:rPr lang="en-US" dirty="0"/>
              <a:t>Architecture of BI, Components of BI, ETL process, Define business analytics, Difference between</a:t>
            </a:r>
            <a:endParaRPr lang="en-US" dirty="0"/>
          </a:p>
          <a:p>
            <a:r>
              <a:rPr lang="en-US" dirty="0"/>
              <a:t>Business Intelligence and Business analytics. Different BI Tools, Leveraging Data and Knowledge</a:t>
            </a:r>
            <a:endParaRPr lang="en-US" dirty="0"/>
          </a:p>
          <a:p>
            <a:r>
              <a:rPr lang="en-US" dirty="0"/>
              <a:t>for BI, Business Intelligence and Business Analytics</a:t>
            </a: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 architecture</a:t>
            </a:r>
            <a:endParaRPr lang="en-US" dirty="0"/>
          </a:p>
        </p:txBody>
      </p:sp>
      <p:pic>
        <p:nvPicPr>
          <p:cNvPr id="205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147135" y="2324100"/>
            <a:ext cx="4568742"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914400"/>
            <a:ext cx="7024744" cy="304800"/>
          </a:xfrm>
        </p:spPr>
        <p:txBody>
          <a:bodyPr>
            <a:normAutofit fontScale="90000"/>
          </a:bodyPr>
          <a:lstStyle/>
          <a:p>
            <a:endParaRPr lang="en-US" dirty="0"/>
          </a:p>
        </p:txBody>
      </p:sp>
      <p:pic>
        <p:nvPicPr>
          <p:cNvPr id="30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284157" y="1412428"/>
            <a:ext cx="6031043" cy="453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96336"/>
          </a:xfrm>
        </p:spPr>
        <p:txBody>
          <a:bodyPr>
            <a:normAutofit fontScale="90000"/>
          </a:bodyPr>
          <a:lstStyle/>
          <a:p>
            <a:r>
              <a:rPr lang="en-US" dirty="0"/>
              <a:t>BI Architecture</a:t>
            </a:r>
            <a:br>
              <a:rPr lang="en-US" dirty="0"/>
            </a:br>
            <a:endParaRPr lang="en-US" dirty="0"/>
          </a:p>
        </p:txBody>
      </p:sp>
      <p:sp>
        <p:nvSpPr>
          <p:cNvPr id="3" name="Content Placeholder 2"/>
          <p:cNvSpPr>
            <a:spLocks noGrp="1"/>
          </p:cNvSpPr>
          <p:nvPr>
            <p:ph idx="1"/>
          </p:nvPr>
        </p:nvSpPr>
        <p:spPr>
          <a:xfrm>
            <a:off x="1043492" y="1752600"/>
            <a:ext cx="6777317" cy="4080029"/>
          </a:xfrm>
        </p:spPr>
        <p:txBody>
          <a:bodyPr>
            <a:normAutofit fontScale="62500" lnSpcReduction="20000"/>
          </a:bodyPr>
          <a:lstStyle/>
          <a:p>
            <a:r>
              <a:rPr lang="en-US" dirty="0"/>
              <a:t>BI Architecture</a:t>
            </a:r>
            <a:endParaRPr lang="en-US" dirty="0"/>
          </a:p>
          <a:p>
            <a:endParaRPr lang="en-US" dirty="0"/>
          </a:p>
          <a:p>
            <a:r>
              <a:rPr lang="en-US" dirty="0"/>
              <a:t> Business intelligence architecture is the framework that organizations deploy for collecting data, administering of information and supporting all the technologies of business intelligence. A successful business intelligence tool depends majorly upon a sustainable architecture. The process of creating a BI architecture is divided into three areas:</a:t>
            </a:r>
            <a:endParaRPr lang="en-US" dirty="0"/>
          </a:p>
          <a:p>
            <a:r>
              <a:rPr lang="en-US" dirty="0" smtClean="0"/>
              <a:t>Data </a:t>
            </a:r>
            <a:r>
              <a:rPr lang="en-US" dirty="0"/>
              <a:t>collection: This area is responsible for collecting variety of data from different activities carried out in your organization. It involves understanding of data required for different users. It is also important to examine the quality and type of data you are collecting. The quality of data collected reflects directly into the BI insights.</a:t>
            </a:r>
            <a:endParaRPr lang="en-US" dirty="0"/>
          </a:p>
          <a:p>
            <a:r>
              <a:rPr lang="en-US" dirty="0"/>
              <a:t>Information Management: This includes integration of data, scraping datasets, arranging the structure and administration of data.</a:t>
            </a:r>
            <a:endParaRPr lang="en-US" dirty="0"/>
          </a:p>
          <a:p>
            <a:r>
              <a:rPr lang="en-US" dirty="0"/>
              <a:t>Business Intelligence: Business Intelligence is that part of an organizational architecture which analyzes properly organized data to produce insights about the state of the business.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48736"/>
          </a:xfrm>
        </p:spPr>
        <p:txBody>
          <a:bodyPr>
            <a:normAutofit fontScale="90000"/>
          </a:bodyPr>
          <a:lstStyle/>
          <a:p>
            <a:r>
              <a:rPr lang="en-US" dirty="0"/>
              <a:t>Components of BI:</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endParaRPr lang="en-US" dirty="0"/>
          </a:p>
          <a:p>
            <a:r>
              <a:rPr lang="en-US" dirty="0"/>
              <a:t>There are five components of Business Intelligence. They are:</a:t>
            </a:r>
            <a:endParaRPr lang="en-US" dirty="0"/>
          </a:p>
          <a:p>
            <a:endParaRPr lang="en-US" dirty="0"/>
          </a:p>
          <a:p>
            <a:r>
              <a:rPr lang="en-US" dirty="0"/>
              <a:t>OLAP (Online Analytical Processing): It helps executives in sorting and selecting aggregate of data in order to monitor it strategically.</a:t>
            </a:r>
            <a:endParaRPr lang="en-US" dirty="0"/>
          </a:p>
          <a:p>
            <a:r>
              <a:rPr lang="en-US" dirty="0"/>
              <a:t>Corporate Performance Management (CPM)/Advanced Analytics: This tool helps with the statistics of certain product or service. It also helps in predicting the performance of particular product in market.</a:t>
            </a:r>
            <a:endParaRPr lang="en-US" dirty="0"/>
          </a:p>
          <a:p>
            <a:r>
              <a:rPr lang="en-US" dirty="0"/>
              <a:t>Real-time BI: Real time BI helps businesses in keeping updated with the changing marketing trends. While clients are engaged on the website, marketing team can announce special offers and grab client’s attention. This is possible with real-time BI</a:t>
            </a:r>
            <a:endParaRPr lang="en-US" dirty="0"/>
          </a:p>
          <a:p>
            <a:r>
              <a:rPr lang="en-US" dirty="0"/>
              <a:t>Data warehousing: It involves storage of large amounts of data to the benefit of different divisions of an organization.</a:t>
            </a:r>
            <a:endParaRPr lang="en-US" dirty="0"/>
          </a:p>
          <a:p>
            <a:r>
              <a:rPr lang="en-US" dirty="0"/>
              <a:t>Data sources: This involves taking raw data and creating systematic data sources with the help of various software applications. BI tools put these datasets to create pie charts, graphs or tables etc.</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Benefits of BI:</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Organizations </a:t>
            </a:r>
            <a:r>
              <a:rPr lang="en-US" dirty="0"/>
              <a:t>can use </a:t>
            </a:r>
            <a:r>
              <a:rPr lang="en-US" b="1" dirty="0"/>
              <a:t>BI tools</a:t>
            </a:r>
            <a:r>
              <a:rPr lang="en-US" dirty="0"/>
              <a:t> at any stage to analyze, manage and visualize business data through which they can stay relevant and maximize their revenue streams. Following are the key benefits of BI:</a:t>
            </a:r>
            <a:endParaRPr lang="en-US" dirty="0"/>
          </a:p>
          <a:p>
            <a:r>
              <a:rPr lang="en-US" dirty="0"/>
              <a:t>Quick and accurate reporting</a:t>
            </a:r>
            <a:endParaRPr lang="en-US" dirty="0"/>
          </a:p>
          <a:p>
            <a:r>
              <a:rPr lang="en-US" dirty="0"/>
              <a:t>Delivering business insights that add value to the businesses</a:t>
            </a:r>
            <a:endParaRPr lang="en-US" dirty="0"/>
          </a:p>
          <a:p>
            <a:r>
              <a:rPr lang="en-US" dirty="0"/>
              <a:t>Insightful data analysis</a:t>
            </a:r>
            <a:endParaRPr lang="en-US" dirty="0"/>
          </a:p>
          <a:p>
            <a:r>
              <a:rPr lang="en-US" dirty="0"/>
              <a:t>Improving data quality</a:t>
            </a:r>
            <a:endParaRPr lang="en-US" dirty="0"/>
          </a:p>
          <a:p>
            <a:r>
              <a:rPr lang="en-US" dirty="0"/>
              <a:t>Enhancing operational data efficiency</a:t>
            </a:r>
            <a:endParaRPr lang="en-US" dirty="0"/>
          </a:p>
          <a:p>
            <a:r>
              <a:rPr lang="en-US" dirty="0"/>
              <a:t>Achieving customer satisfaction</a:t>
            </a:r>
            <a:endParaRPr lang="en-US" dirty="0"/>
          </a:p>
          <a:p>
            <a:r>
              <a:rPr lang="en-US" dirty="0"/>
              <a:t>Understanding market trends and improving decision making process</a:t>
            </a:r>
            <a:endParaRPr lang="en-US" dirty="0"/>
          </a:p>
          <a:p>
            <a:r>
              <a:rPr lang="en-US" dirty="0"/>
              <a:t>Lower margins and increasing business revenues </a:t>
            </a:r>
            <a:endParaRPr lang="en-US" dirty="0"/>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48736"/>
          </a:xfrm>
        </p:spPr>
        <p:txBody>
          <a:bodyPr>
            <a:normAutofit fontScale="90000"/>
          </a:bodyPr>
          <a:lstStyle/>
          <a:p>
            <a:r>
              <a:rPr lang="en-US" dirty="0" smtClean="0"/>
              <a:t>components</a:t>
            </a:r>
            <a:endParaRPr lang="en-US" dirty="0"/>
          </a:p>
        </p:txBody>
      </p:sp>
      <p:sp>
        <p:nvSpPr>
          <p:cNvPr id="3" name="Content Placeholder 2"/>
          <p:cNvSpPr>
            <a:spLocks noGrp="1"/>
          </p:cNvSpPr>
          <p:nvPr>
            <p:ph idx="1"/>
          </p:nvPr>
        </p:nvSpPr>
        <p:spPr/>
        <p:txBody>
          <a:bodyPr/>
          <a:lstStyle/>
          <a:p>
            <a:pPr marL="68580" indent="0">
              <a:buNone/>
            </a:pPr>
            <a:endParaRPr lang="en-US"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0" y="2895600"/>
            <a:ext cx="39624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ETL Process in Data Warehouse</a:t>
            </a:r>
            <a:br>
              <a:rPr lang="en-US" b="1" dirty="0"/>
            </a:br>
            <a:endParaRPr lang="en-US" dirty="0"/>
          </a:p>
        </p:txBody>
      </p:sp>
      <p:sp>
        <p:nvSpPr>
          <p:cNvPr id="3" name="Content Placeholder 2"/>
          <p:cNvSpPr>
            <a:spLocks noGrp="1"/>
          </p:cNvSpPr>
          <p:nvPr>
            <p:ph idx="1"/>
          </p:nvPr>
        </p:nvSpPr>
        <p:spPr>
          <a:xfrm>
            <a:off x="1043492" y="1752600"/>
            <a:ext cx="6777317" cy="4080029"/>
          </a:xfrm>
        </p:spPr>
        <p:txBody>
          <a:bodyPr>
            <a:normAutofit fontScale="47500" lnSpcReduction="20000"/>
          </a:bodyPr>
          <a:lstStyle/>
          <a:p>
            <a:r>
              <a:rPr lang="en-US" dirty="0"/>
              <a:t>INTRODUCTION:</a:t>
            </a:r>
            <a:endParaRPr lang="en-US" dirty="0"/>
          </a:p>
          <a:p>
            <a:r>
              <a:rPr lang="en-US" dirty="0"/>
              <a:t>ETL stands for Extract, Transform, Load and it is a process used in data warehousing to extract data from various sources, transform it into a format suitable for loading into a data warehouse, and then load it into the warehouse. The process of ETL can be broken down into the following three stages:</a:t>
            </a:r>
            <a:endParaRPr lang="en-US" dirty="0"/>
          </a:p>
          <a:p>
            <a:r>
              <a:rPr lang="en-US" dirty="0"/>
              <a:t>Extract: The first stage in the ETL process is to extract data from various sources such as transactional systems, spreadsheets, and flat files. This step involves reading data from the source systems and storing it in a staging area.</a:t>
            </a:r>
            <a:endParaRPr lang="en-US" dirty="0"/>
          </a:p>
          <a:p>
            <a:r>
              <a:rPr lang="en-US" dirty="0"/>
              <a:t>Transform: In this stage, the extracted data is transformed into a format that is suitable for loading into the data warehouse. This may involve cleaning and validating the data, converting data types, combining data from multiple sources, and creating new data fields.</a:t>
            </a:r>
            <a:endParaRPr lang="en-US" dirty="0"/>
          </a:p>
          <a:p>
            <a:r>
              <a:rPr lang="en-US" dirty="0"/>
              <a:t>Load: After the data is transformed, it is loaded into the data warehouse. This step involves creating the physical data structures and loading the data into the warehouse.</a:t>
            </a:r>
            <a:endParaRPr lang="en-US" dirty="0"/>
          </a:p>
          <a:p>
            <a:r>
              <a:rPr lang="en-US" dirty="0"/>
              <a:t>The ETL process is an iterative process that is repeated as new data is added to the warehouse. The process is important because it ensures that the data in the data warehouse is accurate, complete, and up-to-date. It also helps to ensure that the data is in the format required for data mining and reporting.</a:t>
            </a:r>
            <a:endParaRPr lang="en-US" dirty="0"/>
          </a:p>
          <a:p>
            <a:r>
              <a:rPr lang="en-US" dirty="0"/>
              <a:t>Additionally, there are many different ETL tools and technologies available, such as </a:t>
            </a:r>
            <a:r>
              <a:rPr lang="en-US" dirty="0" err="1"/>
              <a:t>Informatica</a:t>
            </a:r>
            <a:r>
              <a:rPr lang="en-US" dirty="0"/>
              <a:t>, </a:t>
            </a:r>
            <a:r>
              <a:rPr lang="en-US" dirty="0" err="1"/>
              <a:t>Talend</a:t>
            </a:r>
            <a:r>
              <a:rPr lang="en-US" dirty="0"/>
              <a:t>, </a:t>
            </a:r>
            <a:r>
              <a:rPr lang="en-US" dirty="0" err="1"/>
              <a:t>DataStage</a:t>
            </a:r>
            <a:r>
              <a:rPr lang="en-US" dirty="0"/>
              <a:t>, and others, that can automate and simplify the ETL process.</a:t>
            </a:r>
            <a:endParaRPr lang="en-US" dirty="0"/>
          </a:p>
          <a:p>
            <a:endParaRPr lang="en-US" dirty="0"/>
          </a:p>
          <a:p>
            <a:r>
              <a:rPr lang="en-US" dirty="0"/>
              <a:t>ETL is a process in Data Warehousing and it stands for Extract, Transform and Load. It is a process in which an ETL tool extracts the data from various data source systems, transforms it in the staging area, and then finally, loads it into the Data Warehouse system. </a:t>
            </a:r>
            <a:endParaRPr lang="en-US" dirty="0"/>
          </a:p>
          <a:p>
            <a:endParaRPr lang="en-US" dirty="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54827" y="2324100"/>
            <a:ext cx="6753358"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a:t>
            </a:r>
            <a:endParaRPr lang="en-US" dirty="0"/>
          </a:p>
        </p:txBody>
      </p:sp>
      <p:sp>
        <p:nvSpPr>
          <p:cNvPr id="3" name="Content Placeholder 2"/>
          <p:cNvSpPr>
            <a:spLocks noGrp="1"/>
          </p:cNvSpPr>
          <p:nvPr>
            <p:ph idx="1"/>
          </p:nvPr>
        </p:nvSpPr>
        <p:spPr/>
        <p:txBody>
          <a:bodyPr/>
          <a:lstStyle/>
          <a:p>
            <a:r>
              <a:rPr lang="en-US" dirty="0"/>
              <a:t>Extract, transform, and load (ETL) is the process of combining data from multiple sources into a large, central repository called a data warehouse. ETL uses a set of business rules to clean and organize raw data and prepare it for storage, data analytics, and machine learning (ML).</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ETL process:</a:t>
            </a:r>
            <a:endParaRPr lang="en-US"/>
          </a:p>
        </p:txBody>
      </p:sp>
      <p:sp>
        <p:nvSpPr>
          <p:cNvPr id="3" name="Content Placeholder 2"/>
          <p:cNvSpPr>
            <a:spLocks noGrp="1"/>
          </p:cNvSpPr>
          <p:nvPr>
            <p:ph idx="1"/>
          </p:nvPr>
        </p:nvSpPr>
        <p:spPr/>
        <p:txBody>
          <a:bodyPr/>
          <a:lstStyle/>
          <a:p>
            <a:r>
              <a:rPr lang="en-US" dirty="0"/>
              <a:t>What are the 5 steps of the ETL process in order?</a:t>
            </a:r>
            <a:endParaRPr lang="en-US" dirty="0"/>
          </a:p>
          <a:p>
            <a:r>
              <a:rPr lang="en-US" dirty="0"/>
              <a:t>What is ETL Data Integration? Understand the ETL Process ...</a:t>
            </a:r>
            <a:endParaRPr lang="en-US" dirty="0"/>
          </a:p>
          <a:p>
            <a:r>
              <a:rPr lang="en-US" dirty="0"/>
              <a:t>The 5 steps of the ETL process are: extract, clean, transform, load, and analyze. Of the 5, extract, transform, and load are the most important process steps.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smtClean="0"/>
            </a:br>
            <a:br>
              <a:rPr lang="en-US" dirty="0"/>
            </a:br>
            <a:r>
              <a:rPr lang="en-US" sz="2700" dirty="0" smtClean="0"/>
              <a:t>Introduction </a:t>
            </a:r>
            <a:r>
              <a:rPr lang="en-US" sz="2700" dirty="0"/>
              <a:t>to Business Intelligence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Business </a:t>
            </a:r>
            <a:r>
              <a:rPr lang="en-US" dirty="0"/>
              <a:t>intelligence (BI) is software that ingests business data and presents it in user-friendly views such as reports, dashboards, charts and graphs</a:t>
            </a:r>
            <a:r>
              <a:rPr lang="en-US" dirty="0" smtClean="0"/>
              <a:t>.</a:t>
            </a:r>
            <a:endParaRPr lang="en-US" dirty="0" smtClean="0"/>
          </a:p>
          <a:p>
            <a:endParaRPr lang="en-US" dirty="0" smtClean="0"/>
          </a:p>
          <a:p>
            <a:r>
              <a:rPr lang="en-US" dirty="0"/>
              <a:t>Business intelligence combines business analytics, data mining, data visualization, data tools and infrastructure, and best practices to help organizations make more data-driven decisions. </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 15 Business Intelligence Tools </a:t>
            </a:r>
            <a:r>
              <a:rPr lang="en-US" dirty="0" smtClean="0"/>
              <a:t>: </a:t>
            </a:r>
            <a:r>
              <a:rPr lang="en-US" dirty="0"/>
              <a:t>An Overview</a:t>
            </a:r>
            <a:endParaRPr lang="en-IN" dirty="0"/>
          </a:p>
        </p:txBody>
      </p:sp>
      <p:sp>
        <p:nvSpPr>
          <p:cNvPr id="3" name="Content Placeholder 2"/>
          <p:cNvSpPr>
            <a:spLocks noGrp="1"/>
          </p:cNvSpPr>
          <p:nvPr>
            <p:ph idx="1"/>
          </p:nvPr>
        </p:nvSpPr>
        <p:spPr/>
        <p:txBody>
          <a:bodyPr/>
          <a:lstStyle/>
          <a:p>
            <a:r>
              <a:rPr lang="en-IN" dirty="0"/>
              <a:t>1. SAP Business Objects</a:t>
            </a:r>
            <a:endParaRPr lang="en-IN" dirty="0"/>
          </a:p>
        </p:txBody>
      </p:sp>
      <p:pic>
        <p:nvPicPr>
          <p:cNvPr id="4" name="Picture 3"/>
          <p:cNvPicPr>
            <a:picLocks noChangeAspect="1"/>
          </p:cNvPicPr>
          <p:nvPr/>
        </p:nvPicPr>
        <p:blipFill>
          <a:blip r:embed="rId1"/>
          <a:stretch>
            <a:fillRect/>
          </a:stretch>
        </p:blipFill>
        <p:spPr>
          <a:xfrm>
            <a:off x="1043490" y="2819400"/>
            <a:ext cx="6191250" cy="304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724936"/>
          </a:xfrm>
        </p:spPr>
        <p:txBody>
          <a:bodyPr/>
          <a:lstStyle/>
          <a:p>
            <a:r>
              <a:rPr lang="en-US" dirty="0" smtClean="0"/>
              <a:t>SAP</a:t>
            </a:r>
            <a:endParaRPr lang="en-IN" dirty="0"/>
          </a:p>
        </p:txBody>
      </p:sp>
      <p:sp>
        <p:nvSpPr>
          <p:cNvPr id="3" name="Content Placeholder 2"/>
          <p:cNvSpPr>
            <a:spLocks noGrp="1"/>
          </p:cNvSpPr>
          <p:nvPr>
            <p:ph idx="1"/>
          </p:nvPr>
        </p:nvSpPr>
        <p:spPr/>
        <p:txBody>
          <a:bodyPr>
            <a:normAutofit fontScale="85000" lnSpcReduction="20000"/>
          </a:bodyPr>
          <a:lstStyle/>
          <a:p>
            <a:r>
              <a:rPr lang="en-US" dirty="0"/>
              <a:t>SAP Business Objects is a business intelligence software which offers comprehensive reporting, analysis and interactive data </a:t>
            </a:r>
            <a:r>
              <a:rPr lang="en-US" dirty="0" err="1"/>
              <a:t>visualisation</a:t>
            </a:r>
            <a:r>
              <a:rPr lang="en-US" dirty="0"/>
              <a:t>. The platform focuses heavily on categories such as Customer Experience (CX) and CRM, digital supply chain, ERP and more. What’s really nice about this platform is the self-service, role-based dashboards its offers enabling users to build their own dashboards and applications. SAP is a robust software intended for all roles (IT, end uses and management) and offers tons of functionalities in one platform. The complexity of the product, however, does drive up the price so be prepared for that.</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 </a:t>
            </a:r>
            <a:r>
              <a:rPr lang="en-IN" dirty="0" err="1"/>
              <a:t>Datapine</a:t>
            </a:r>
            <a:endParaRPr lang="en-IN" dirty="0"/>
          </a:p>
        </p:txBody>
      </p:sp>
      <p:pic>
        <p:nvPicPr>
          <p:cNvPr id="4" name="Content Placeholder 3"/>
          <p:cNvPicPr>
            <a:picLocks noGrp="1" noChangeAspect="1"/>
          </p:cNvPicPr>
          <p:nvPr>
            <p:ph idx="1"/>
          </p:nvPr>
        </p:nvPicPr>
        <p:blipFill>
          <a:blip r:embed="rId1"/>
          <a:stretch>
            <a:fillRect/>
          </a:stretch>
        </p:blipFill>
        <p:spPr>
          <a:xfrm>
            <a:off x="1580952" y="2324100"/>
            <a:ext cx="5701109" cy="35083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724936"/>
          </a:xfrm>
        </p:spPr>
        <p:txBody>
          <a:bodyPr/>
          <a:lstStyle/>
          <a:p>
            <a:r>
              <a:rPr lang="en-US" dirty="0" smtClean="0"/>
              <a:t>DATAPINE</a:t>
            </a:r>
            <a:endParaRPr lang="en-IN" dirty="0"/>
          </a:p>
        </p:txBody>
      </p:sp>
      <p:sp>
        <p:nvSpPr>
          <p:cNvPr id="3" name="Content Placeholder 2"/>
          <p:cNvSpPr>
            <a:spLocks noGrp="1"/>
          </p:cNvSpPr>
          <p:nvPr>
            <p:ph idx="1"/>
          </p:nvPr>
        </p:nvSpPr>
        <p:spPr/>
        <p:txBody>
          <a:bodyPr>
            <a:normAutofit fontScale="92500"/>
          </a:bodyPr>
          <a:lstStyle/>
          <a:p>
            <a:r>
              <a:rPr lang="en-US" dirty="0" err="1"/>
              <a:t>Datapine</a:t>
            </a:r>
            <a:r>
              <a:rPr lang="en-US" dirty="0"/>
              <a:t> is an all-in-one business intelligence platform that facilitates the complex process of data analytics even for non-technical users. Thanks to a comprehensive self-service analytics approach, </a:t>
            </a:r>
            <a:r>
              <a:rPr lang="en-US" dirty="0" err="1"/>
              <a:t>datapine’s</a:t>
            </a:r>
            <a:r>
              <a:rPr lang="en-US" dirty="0"/>
              <a:t> solution enables data analysts and business users alike to easily integrate different data sources, perform advanced data analysis, build interactive business dashboards and generate actionable business insights.</a:t>
            </a:r>
            <a:endParaRPr lang="en-US" dirty="0"/>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 </a:t>
            </a:r>
            <a:r>
              <a:rPr lang="en-IN" dirty="0" err="1"/>
              <a:t>MicroStrategy</a:t>
            </a:r>
            <a:endParaRPr lang="en-IN" dirty="0"/>
          </a:p>
        </p:txBody>
      </p:sp>
      <p:pic>
        <p:nvPicPr>
          <p:cNvPr id="4" name="Content Placeholder 3"/>
          <p:cNvPicPr>
            <a:picLocks noGrp="1" noChangeAspect="1"/>
          </p:cNvPicPr>
          <p:nvPr>
            <p:ph idx="1"/>
          </p:nvPr>
        </p:nvPicPr>
        <p:blipFill>
          <a:blip r:embed="rId1"/>
          <a:stretch>
            <a:fillRect/>
          </a:stretch>
        </p:blipFill>
        <p:spPr>
          <a:xfrm>
            <a:off x="1785980" y="2324100"/>
            <a:ext cx="5291052" cy="35083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a:t>
            </a:r>
            <a:endParaRPr lang="en-IN" dirty="0"/>
          </a:p>
        </p:txBody>
      </p:sp>
      <p:sp>
        <p:nvSpPr>
          <p:cNvPr id="3" name="Content Placeholder 2"/>
          <p:cNvSpPr>
            <a:spLocks noGrp="1"/>
          </p:cNvSpPr>
          <p:nvPr>
            <p:ph idx="1"/>
          </p:nvPr>
        </p:nvSpPr>
        <p:spPr/>
        <p:txBody>
          <a:bodyPr>
            <a:normAutofit fontScale="77500" lnSpcReduction="20000"/>
          </a:bodyPr>
          <a:lstStyle/>
          <a:p>
            <a:r>
              <a:rPr lang="en-US" dirty="0" err="1"/>
              <a:t>MicroStrategy</a:t>
            </a:r>
            <a:r>
              <a:rPr lang="en-US" dirty="0"/>
              <a:t> is an enterprise business intelligence tool that offers powerful (and high speed) </a:t>
            </a:r>
            <a:r>
              <a:rPr lang="en-US" dirty="0" err="1"/>
              <a:t>dashboarding</a:t>
            </a:r>
            <a:r>
              <a:rPr lang="en-US" dirty="0"/>
              <a:t> and data analytics, cloud solutions and </a:t>
            </a:r>
            <a:r>
              <a:rPr lang="en-US" dirty="0" err="1"/>
              <a:t>hyperintelligence</a:t>
            </a:r>
            <a:r>
              <a:rPr lang="en-US" dirty="0"/>
              <a:t>. With this solution, users can identify trends, </a:t>
            </a:r>
            <a:r>
              <a:rPr lang="en-US" dirty="0" err="1"/>
              <a:t>recognise</a:t>
            </a:r>
            <a:r>
              <a:rPr lang="en-US" dirty="0"/>
              <a:t> new opportunities, improve productivity and more. Users can also connect to one or various sources, whether the incoming data is from a spreadsheet, cloud-based or enterprise data software. It can be accessed from your desktop or via mobile. Setup, however can involve multiple parties and some rather extensive knowledge of the application in order to get started.</a:t>
            </a:r>
            <a:endParaRPr lang="en-US" dirty="0"/>
          </a:p>
          <a:p>
            <a:endParaRPr lang="en-US" dirty="0"/>
          </a:p>
          <a:p>
            <a:r>
              <a:rPr lang="en-US" dirty="0"/>
              <a:t>Website: www.microstrategy.com</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SAS Business Intelligence</a:t>
            </a:r>
            <a:endParaRPr lang="en-IN" dirty="0"/>
          </a:p>
        </p:txBody>
      </p:sp>
      <p:pic>
        <p:nvPicPr>
          <p:cNvPr id="4" name="Content Placeholder 3"/>
          <p:cNvPicPr>
            <a:picLocks noGrp="1" noChangeAspect="1"/>
          </p:cNvPicPr>
          <p:nvPr>
            <p:ph idx="1"/>
          </p:nvPr>
        </p:nvPicPr>
        <p:blipFill>
          <a:blip r:embed="rId1"/>
          <a:stretch>
            <a:fillRect/>
          </a:stretch>
        </p:blipFill>
        <p:spPr>
          <a:xfrm>
            <a:off x="1335881" y="2339975"/>
            <a:ext cx="6191250" cy="3476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SAS</a:t>
            </a:r>
            <a:endParaRPr lang="en-IN" dirty="0"/>
          </a:p>
        </p:txBody>
      </p:sp>
      <p:sp>
        <p:nvSpPr>
          <p:cNvPr id="3" name="Content Placeholder 2"/>
          <p:cNvSpPr>
            <a:spLocks noGrp="1"/>
          </p:cNvSpPr>
          <p:nvPr>
            <p:ph idx="1"/>
          </p:nvPr>
        </p:nvSpPr>
        <p:spPr>
          <a:xfrm>
            <a:off x="1043492" y="2057400"/>
            <a:ext cx="6777317" cy="3775229"/>
          </a:xfrm>
        </p:spPr>
        <p:txBody>
          <a:bodyPr>
            <a:normAutofit fontScale="85000" lnSpcReduction="20000"/>
          </a:bodyPr>
          <a:lstStyle/>
          <a:p>
            <a:r>
              <a:rPr lang="en-US" dirty="0"/>
              <a:t>While SAS’ most popular offering is its advanced predictive analytics, it also provides a great business intelligence platform. This well-seasoned self-service tool, which was founded back in the 1970s, allows users to leverage data and metrics to make informed decisions about their business. Using their set of APIs, users are provided with lots of </a:t>
            </a:r>
            <a:r>
              <a:rPr lang="en-US" dirty="0" err="1"/>
              <a:t>customisation</a:t>
            </a:r>
            <a:r>
              <a:rPr lang="en-US" dirty="0"/>
              <a:t> options, and SAS ensures high-level data integration and advanced analytics &amp; reporting. They also have a great text analytics feature to give you more contextual insights into your data.</a:t>
            </a:r>
            <a:endParaRPr lang="en-US" dirty="0"/>
          </a:p>
          <a:p>
            <a:endParaRPr lang="en-US" dirty="0"/>
          </a:p>
          <a:p>
            <a:r>
              <a:rPr lang="en-US" dirty="0"/>
              <a:t>Website: www.sas.com</a:t>
            </a:r>
            <a:endParaRPr lang="en-I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Yellowfin</a:t>
            </a:r>
            <a:r>
              <a:rPr lang="en-IN" dirty="0"/>
              <a:t> BI</a:t>
            </a:r>
            <a:endParaRPr lang="en-IN" dirty="0"/>
          </a:p>
        </p:txBody>
      </p:sp>
      <p:pic>
        <p:nvPicPr>
          <p:cNvPr id="4" name="Content Placeholder 3"/>
          <p:cNvPicPr>
            <a:picLocks noGrp="1" noChangeAspect="1"/>
          </p:cNvPicPr>
          <p:nvPr>
            <p:ph idx="1"/>
          </p:nvPr>
        </p:nvPicPr>
        <p:blipFill>
          <a:blip r:embed="rId1"/>
          <a:stretch>
            <a:fillRect/>
          </a:stretch>
        </p:blipFill>
        <p:spPr>
          <a:xfrm>
            <a:off x="1335881" y="2459037"/>
            <a:ext cx="6191250" cy="3238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YELLOW</a:t>
            </a:r>
            <a:endParaRPr lang="en-IN" dirty="0"/>
          </a:p>
        </p:txBody>
      </p:sp>
      <p:sp>
        <p:nvSpPr>
          <p:cNvPr id="3" name="Content Placeholder 2"/>
          <p:cNvSpPr>
            <a:spLocks noGrp="1"/>
          </p:cNvSpPr>
          <p:nvPr>
            <p:ph idx="1"/>
          </p:nvPr>
        </p:nvSpPr>
        <p:spPr/>
        <p:txBody>
          <a:bodyPr>
            <a:normAutofit fontScale="77500" lnSpcReduction="20000"/>
          </a:bodyPr>
          <a:lstStyle/>
          <a:p>
            <a:r>
              <a:rPr lang="en-US" dirty="0" err="1"/>
              <a:t>Yellowfin</a:t>
            </a:r>
            <a:r>
              <a:rPr lang="en-US" dirty="0"/>
              <a:t> BI is a business intelligence tool and ‘end-to-end’ analytics platform that combines </a:t>
            </a:r>
            <a:r>
              <a:rPr lang="en-US" dirty="0" err="1"/>
              <a:t>visualisation</a:t>
            </a:r>
            <a:r>
              <a:rPr lang="en-US" dirty="0"/>
              <a:t>, machine learning, and collaboration. You can also easily filter through tons of data with intuitive filtering (e.g. checkboxes and radio buttons) as well open up dashboards just about anywhere (thanks to this tool’s flexibility in accessibility (mobile, webpage, etc.). The nice thing about this BI tool is that you can easily take dashboards and </a:t>
            </a:r>
            <a:r>
              <a:rPr lang="en-US" dirty="0" err="1"/>
              <a:t>visualisations</a:t>
            </a:r>
            <a:r>
              <a:rPr lang="en-US" dirty="0"/>
              <a:t> to the next level using a no code/low code development environment.</a:t>
            </a:r>
            <a:endParaRPr lang="en-US" dirty="0"/>
          </a:p>
          <a:p>
            <a:endParaRPr lang="en-US" dirty="0"/>
          </a:p>
          <a:p>
            <a:r>
              <a:rPr lang="en-US" dirty="0"/>
              <a:t>Website: www.yellowfinbi.com</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Differences between information and BI</a:t>
            </a:r>
            <a:endParaRPr lang="en-US" dirty="0"/>
          </a:p>
        </p:txBody>
      </p:sp>
      <p:pic>
        <p:nvPicPr>
          <p:cNvPr id="3075"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bwMode="auto">
          <a:xfrm>
            <a:off x="1042988" y="2385343"/>
            <a:ext cx="6777037" cy="3385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QlikSense</a:t>
            </a:r>
            <a:endParaRPr lang="en-IN" dirty="0"/>
          </a:p>
        </p:txBody>
      </p:sp>
      <p:pic>
        <p:nvPicPr>
          <p:cNvPr id="4" name="Content Placeholder 3"/>
          <p:cNvPicPr>
            <a:picLocks noGrp="1" noChangeAspect="1"/>
          </p:cNvPicPr>
          <p:nvPr>
            <p:ph idx="1"/>
          </p:nvPr>
        </p:nvPicPr>
        <p:blipFill>
          <a:blip r:embed="rId1"/>
          <a:stretch>
            <a:fillRect/>
          </a:stretch>
        </p:blipFill>
        <p:spPr>
          <a:xfrm>
            <a:off x="2054719" y="2324100"/>
            <a:ext cx="4753575" cy="35083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QLIK</a:t>
            </a:r>
            <a:endParaRPr lang="en-IN" dirty="0"/>
          </a:p>
        </p:txBody>
      </p:sp>
      <p:sp>
        <p:nvSpPr>
          <p:cNvPr id="3" name="Content Placeholder 2"/>
          <p:cNvSpPr>
            <a:spLocks noGrp="1"/>
          </p:cNvSpPr>
          <p:nvPr>
            <p:ph idx="1"/>
          </p:nvPr>
        </p:nvSpPr>
        <p:spPr/>
        <p:txBody>
          <a:bodyPr>
            <a:normAutofit fontScale="77500" lnSpcReduction="20000"/>
          </a:bodyPr>
          <a:lstStyle/>
          <a:p>
            <a:r>
              <a:rPr lang="en-US" dirty="0"/>
              <a:t>A product of </a:t>
            </a:r>
            <a:r>
              <a:rPr lang="en-US" dirty="0" err="1"/>
              <a:t>Qlik</a:t>
            </a:r>
            <a:r>
              <a:rPr lang="en-US" dirty="0"/>
              <a:t>, </a:t>
            </a:r>
            <a:r>
              <a:rPr lang="en-US" dirty="0" err="1"/>
              <a:t>QlikSense</a:t>
            </a:r>
            <a:r>
              <a:rPr lang="en-US" dirty="0"/>
              <a:t> is a complete data analytics platform and business intelligence tool. You can use </a:t>
            </a:r>
            <a:r>
              <a:rPr lang="en-US" dirty="0" err="1"/>
              <a:t>QlikSense</a:t>
            </a:r>
            <a:r>
              <a:rPr lang="en-US" dirty="0"/>
              <a:t> from any device at any time. The user interface of </a:t>
            </a:r>
            <a:r>
              <a:rPr lang="en-US" dirty="0" err="1"/>
              <a:t>QlikSense</a:t>
            </a:r>
            <a:r>
              <a:rPr lang="en-US" dirty="0"/>
              <a:t> is </a:t>
            </a:r>
            <a:r>
              <a:rPr lang="en-US" dirty="0" err="1"/>
              <a:t>optimised</a:t>
            </a:r>
            <a:r>
              <a:rPr lang="en-US" dirty="0"/>
              <a:t> for touchscreen, which makes it a very popular BI tool. It offers a one-of-a-kind associative analytics engine, sophisticated AI and high performance cloud platform, making it all the more attractive. An interesting feature within this platform is its Search &amp; Conversational Analytics which enables a faster and easier way to ask questions and discover new insights by way of natural language.</a:t>
            </a:r>
            <a:endParaRPr lang="en-US" dirty="0"/>
          </a:p>
          <a:p>
            <a:endParaRPr lang="en-US" dirty="0"/>
          </a:p>
          <a:p>
            <a:r>
              <a:rPr lang="en-US" dirty="0"/>
              <a:t>Website: www.qlik.com</a:t>
            </a:r>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 </a:t>
            </a:r>
            <a:r>
              <a:rPr lang="en-IN" dirty="0" err="1"/>
              <a:t>Zoho</a:t>
            </a:r>
            <a:r>
              <a:rPr lang="en-IN" dirty="0"/>
              <a:t> Analytics</a:t>
            </a:r>
            <a:endParaRPr lang="en-IN" dirty="0"/>
          </a:p>
        </p:txBody>
      </p:sp>
      <p:pic>
        <p:nvPicPr>
          <p:cNvPr id="4" name="Content Placeholder 3"/>
          <p:cNvPicPr>
            <a:picLocks noGrp="1" noChangeAspect="1"/>
          </p:cNvPicPr>
          <p:nvPr>
            <p:ph idx="1"/>
          </p:nvPr>
        </p:nvPicPr>
        <p:blipFill>
          <a:blip r:embed="rId1"/>
          <a:stretch>
            <a:fillRect/>
          </a:stretch>
        </p:blipFill>
        <p:spPr>
          <a:xfrm>
            <a:off x="1335881" y="2359025"/>
            <a:ext cx="6191250" cy="34385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7500" lnSpcReduction="20000"/>
          </a:bodyPr>
          <a:lstStyle/>
          <a:p>
            <a:r>
              <a:rPr lang="en-US" dirty="0" err="1"/>
              <a:t>Zoho</a:t>
            </a:r>
            <a:r>
              <a:rPr lang="en-US" dirty="0"/>
              <a:t> Analytics is great BI tool for in-depth reporting and data analysis. This business intelligence tool has automatic data syncing and can be scheduled periodically. You can easily build a connector by using the integration APIs. Blend and merge data from different sources and create meaningful reports. With an easy editor you create </a:t>
            </a:r>
            <a:r>
              <a:rPr lang="en-US" dirty="0" err="1"/>
              <a:t>personalised</a:t>
            </a:r>
            <a:r>
              <a:rPr lang="en-US" dirty="0"/>
              <a:t> reports and dashboards enabling you to zoom into the important details. It also offers a unique commenting section in the sharing options which is great for collaboration purposes.</a:t>
            </a:r>
            <a:endParaRPr lang="en-US" dirty="0"/>
          </a:p>
          <a:p>
            <a:endParaRPr lang="en-US" dirty="0"/>
          </a:p>
          <a:p>
            <a:r>
              <a:rPr lang="en-US" dirty="0"/>
              <a:t>Website: www.zoho.com/analytics</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Sisense</a:t>
            </a:r>
            <a:endParaRPr lang="en-IN" dirty="0"/>
          </a:p>
        </p:txBody>
      </p:sp>
      <p:pic>
        <p:nvPicPr>
          <p:cNvPr id="4" name="Content Placeholder 3"/>
          <p:cNvPicPr>
            <a:picLocks noGrp="1" noChangeAspect="1"/>
          </p:cNvPicPr>
          <p:nvPr>
            <p:ph idx="1"/>
          </p:nvPr>
        </p:nvPicPr>
        <p:blipFill>
          <a:blip r:embed="rId1"/>
          <a:stretch>
            <a:fillRect/>
          </a:stretch>
        </p:blipFill>
        <p:spPr>
          <a:xfrm>
            <a:off x="1335881" y="2435225"/>
            <a:ext cx="6191250" cy="32861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SISENSE</a:t>
            </a:r>
            <a:endParaRPr lang="en-IN" dirty="0"/>
          </a:p>
        </p:txBody>
      </p:sp>
      <p:sp>
        <p:nvSpPr>
          <p:cNvPr id="3" name="Content Placeholder 2"/>
          <p:cNvSpPr>
            <a:spLocks noGrp="1"/>
          </p:cNvSpPr>
          <p:nvPr>
            <p:ph idx="1"/>
          </p:nvPr>
        </p:nvSpPr>
        <p:spPr/>
        <p:txBody>
          <a:bodyPr>
            <a:normAutofit fontScale="77500" lnSpcReduction="20000"/>
          </a:bodyPr>
          <a:lstStyle/>
          <a:p>
            <a:r>
              <a:rPr lang="en-US" dirty="0" err="1"/>
              <a:t>Sisense</a:t>
            </a:r>
            <a:r>
              <a:rPr lang="en-US" dirty="0"/>
              <a:t> is a user-friendly data analytics and business intelligence tool that allows anyone within your </a:t>
            </a:r>
            <a:r>
              <a:rPr lang="en-US" dirty="0" err="1"/>
              <a:t>organisation</a:t>
            </a:r>
            <a:r>
              <a:rPr lang="en-US" dirty="0"/>
              <a:t> to manage large and complex datasets as well as </a:t>
            </a:r>
            <a:r>
              <a:rPr lang="en-US" dirty="0" err="1"/>
              <a:t>analyse</a:t>
            </a:r>
            <a:r>
              <a:rPr lang="en-US" dirty="0"/>
              <a:t> and </a:t>
            </a:r>
            <a:r>
              <a:rPr lang="en-US" dirty="0" err="1"/>
              <a:t>visualise</a:t>
            </a:r>
            <a:r>
              <a:rPr lang="en-US" dirty="0"/>
              <a:t> this data without your IT department getting involved. It lets you bring together data from a wide variety of sources as well including </a:t>
            </a:r>
            <a:r>
              <a:rPr lang="en-US" dirty="0" err="1"/>
              <a:t>Adwords</a:t>
            </a:r>
            <a:r>
              <a:rPr lang="en-US" dirty="0"/>
              <a:t>, Google Analytics and Salesforce. Not to mention, because it uses in-chip technology, data is processed quite quickly compared to other tools. </a:t>
            </a:r>
            <a:r>
              <a:rPr lang="en-US" dirty="0" err="1"/>
              <a:t>Thi</a:t>
            </a:r>
            <a:r>
              <a:rPr lang="en-US" dirty="0"/>
              <a:t> </a:t>
            </a:r>
            <a:r>
              <a:rPr lang="en-US" dirty="0" err="1"/>
              <a:t>splatform</a:t>
            </a:r>
            <a:r>
              <a:rPr lang="en-US" dirty="0"/>
              <a:t> is even </a:t>
            </a:r>
            <a:r>
              <a:rPr lang="en-US" dirty="0" err="1"/>
              <a:t>recognised</a:t>
            </a:r>
            <a:r>
              <a:rPr lang="en-US" dirty="0"/>
              <a:t> as a leading cloud analytics platform by various industry experts such as Gartner, G2 and </a:t>
            </a:r>
            <a:r>
              <a:rPr lang="en-US" dirty="0" err="1"/>
              <a:t>Dresner</a:t>
            </a:r>
            <a:r>
              <a:rPr lang="en-US" dirty="0"/>
              <a:t>.</a:t>
            </a:r>
            <a:endParaRPr lang="en-US" dirty="0"/>
          </a:p>
          <a:p>
            <a:endParaRPr lang="en-US" dirty="0"/>
          </a:p>
          <a:p>
            <a:r>
              <a:rPr lang="en-US" dirty="0"/>
              <a:t>Website: www.sisense.com</a:t>
            </a:r>
            <a:endParaRPr lang="en-I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9. Microsoft Power BI</a:t>
            </a:r>
            <a:endParaRPr lang="en-IN" dirty="0"/>
          </a:p>
        </p:txBody>
      </p:sp>
      <p:pic>
        <p:nvPicPr>
          <p:cNvPr id="4" name="Content Placeholder 3"/>
          <p:cNvPicPr>
            <a:picLocks noGrp="1" noChangeAspect="1"/>
          </p:cNvPicPr>
          <p:nvPr>
            <p:ph idx="1"/>
          </p:nvPr>
        </p:nvPicPr>
        <p:blipFill>
          <a:blip r:embed="rId1"/>
          <a:stretch>
            <a:fillRect/>
          </a:stretch>
        </p:blipFill>
        <p:spPr>
          <a:xfrm>
            <a:off x="1335881" y="2530475"/>
            <a:ext cx="6191250" cy="30956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Power BI </a:t>
            </a:r>
            <a:endParaRPr lang="en-IN" dirty="0"/>
          </a:p>
        </p:txBody>
      </p:sp>
      <p:sp>
        <p:nvSpPr>
          <p:cNvPr id="3" name="Content Placeholder 2"/>
          <p:cNvSpPr>
            <a:spLocks noGrp="1"/>
          </p:cNvSpPr>
          <p:nvPr>
            <p:ph idx="1"/>
          </p:nvPr>
        </p:nvSpPr>
        <p:spPr/>
        <p:txBody>
          <a:bodyPr>
            <a:normAutofit fontScale="92500" lnSpcReduction="20000"/>
          </a:bodyPr>
          <a:lstStyle/>
          <a:p>
            <a:r>
              <a:rPr lang="en-US" dirty="0"/>
              <a:t>Microsoft Power BI is a web-based business analytics tool suite which excels in data </a:t>
            </a:r>
            <a:r>
              <a:rPr lang="en-US" dirty="0" err="1"/>
              <a:t>visualisation</a:t>
            </a:r>
            <a:r>
              <a:rPr lang="en-US" dirty="0"/>
              <a:t>. It allows users to identify trends in real-time and has brand new connectors that allow you to up your game in campaigns. Because it’s web-based, Microsoft Power BI can be accessed from pretty much anywhere. This software also allows users to integrate their apps and deliver reports and real-time dashboards.</a:t>
            </a:r>
            <a:endParaRPr lang="en-US" dirty="0"/>
          </a:p>
          <a:p>
            <a:endParaRPr lang="en-US" dirty="0"/>
          </a:p>
          <a:p>
            <a:r>
              <a:rPr lang="en-US" dirty="0"/>
              <a:t>Website: www.powerbi.microsoft.com</a:t>
            </a: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10. Looker</a:t>
            </a:r>
            <a:endParaRPr lang="en-IN" dirty="0"/>
          </a:p>
        </p:txBody>
      </p:sp>
      <p:pic>
        <p:nvPicPr>
          <p:cNvPr id="4" name="Content Placeholder 3"/>
          <p:cNvPicPr>
            <a:picLocks noGrp="1" noChangeAspect="1"/>
          </p:cNvPicPr>
          <p:nvPr>
            <p:ph idx="1"/>
          </p:nvPr>
        </p:nvPicPr>
        <p:blipFill>
          <a:blip r:embed="rId1"/>
          <a:stretch>
            <a:fillRect/>
          </a:stretch>
        </p:blipFill>
        <p:spPr>
          <a:xfrm>
            <a:off x="1335881" y="2725737"/>
            <a:ext cx="6191250" cy="27051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US" dirty="0"/>
              <a:t>Data discovery app, Looker is another business intelligence tool to look out for! Now part of Google Cloud, this unique platform integrates with any SQL database or warehouse and is great for startups, midsize-businesses or enterprise-grade businesses. Some benefits of this particular tool include ease-of-use, handy </a:t>
            </a:r>
            <a:r>
              <a:rPr lang="en-US" dirty="0" err="1"/>
              <a:t>visualisations</a:t>
            </a:r>
            <a:r>
              <a:rPr lang="en-US" dirty="0"/>
              <a:t>, powerful collaboration features (data and reports can be shared via email or USL as well as integrated with other applications), and reliable support (tech team).</a:t>
            </a:r>
            <a:endParaRPr lang="en-US" dirty="0"/>
          </a:p>
          <a:p>
            <a:endParaRPr lang="en-US" dirty="0"/>
          </a:p>
          <a:p>
            <a:r>
              <a:rPr lang="en-US" dirty="0"/>
              <a:t>Website: www.looker.com</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Business Intelligence</a:t>
            </a:r>
            <a:endParaRPr lang="en-US" dirty="0"/>
          </a:p>
        </p:txBody>
      </p:sp>
      <p:sp>
        <p:nvSpPr>
          <p:cNvPr id="3" name="Content Placeholder 2"/>
          <p:cNvSpPr>
            <a:spLocks noGrp="1"/>
          </p:cNvSpPr>
          <p:nvPr>
            <p:ph idx="1"/>
          </p:nvPr>
        </p:nvSpPr>
        <p:spPr/>
        <p:txBody>
          <a:bodyPr/>
          <a:lstStyle/>
          <a:p>
            <a:r>
              <a:rPr lang="en-US" dirty="0"/>
              <a:t>Business intelligence data is typically stored in a data warehouse built for an entire organization or in smaller data marts that hold subsets of business information for individual departments and business units, often with ties to an enterprise data warehouse. </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11. Clear Analytics</a:t>
            </a:r>
            <a:endParaRPr lang="en-IN" dirty="0"/>
          </a:p>
        </p:txBody>
      </p:sp>
      <p:pic>
        <p:nvPicPr>
          <p:cNvPr id="4" name="Content Placeholder 3"/>
          <p:cNvPicPr>
            <a:picLocks noGrp="1" noChangeAspect="1"/>
          </p:cNvPicPr>
          <p:nvPr>
            <p:ph idx="1"/>
          </p:nvPr>
        </p:nvPicPr>
        <p:blipFill>
          <a:blip r:embed="rId1"/>
          <a:stretch>
            <a:fillRect/>
          </a:stretch>
        </p:blipFill>
        <p:spPr>
          <a:xfrm>
            <a:off x="1492790" y="2324100"/>
            <a:ext cx="5877432" cy="35083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r>
              <a:rPr lang="en-US" dirty="0"/>
              <a:t>This is for all of the Excel-lovers out there…This BI tool is an intuitive Excel-based software that can be used by employees with even the most basic knowledge of Excel. What you get is a self-service Business Intelligence system that offers several BI features such as creating, automating, </a:t>
            </a:r>
            <a:r>
              <a:rPr lang="en-US" dirty="0" err="1"/>
              <a:t>analysing</a:t>
            </a:r>
            <a:r>
              <a:rPr lang="en-US" dirty="0"/>
              <a:t> and </a:t>
            </a:r>
            <a:r>
              <a:rPr lang="en-US" dirty="0" err="1"/>
              <a:t>visualisation</a:t>
            </a:r>
            <a:r>
              <a:rPr lang="en-US" dirty="0"/>
              <a:t> your company’s data. This solution also works with the aforementioned Microsoft Power BI, using Power Query and Power Pivot to clean and model different datasets.</a:t>
            </a:r>
            <a:endParaRPr lang="en-US" dirty="0"/>
          </a:p>
          <a:p>
            <a:endParaRPr lang="en-US" dirty="0"/>
          </a:p>
          <a:p>
            <a:r>
              <a:rPr lang="en-US" dirty="0"/>
              <a:t>Website: www.clearanalyticsbi.com</a:t>
            </a:r>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12. Tableau</a:t>
            </a:r>
            <a:endParaRPr lang="en-IN" dirty="0"/>
          </a:p>
        </p:txBody>
      </p:sp>
      <p:pic>
        <p:nvPicPr>
          <p:cNvPr id="4" name="Content Placeholder 3"/>
          <p:cNvPicPr>
            <a:picLocks noGrp="1" noChangeAspect="1"/>
          </p:cNvPicPr>
          <p:nvPr>
            <p:ph idx="1"/>
          </p:nvPr>
        </p:nvPicPr>
        <p:blipFill>
          <a:blip r:embed="rId1"/>
          <a:stretch>
            <a:fillRect/>
          </a:stretch>
        </p:blipFill>
        <p:spPr>
          <a:xfrm>
            <a:off x="1593056" y="2411412"/>
            <a:ext cx="5676900" cy="33337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0000" lnSpcReduction="20000"/>
          </a:bodyPr>
          <a:lstStyle/>
          <a:p>
            <a:r>
              <a:rPr lang="en-US" dirty="0"/>
              <a:t>Tableau is a Business Intelligence tool </a:t>
            </a:r>
            <a:r>
              <a:rPr lang="en-US" dirty="0" err="1"/>
              <a:t>specialised</a:t>
            </a:r>
            <a:r>
              <a:rPr lang="en-US" dirty="0"/>
              <a:t> in data discovery and data </a:t>
            </a:r>
            <a:r>
              <a:rPr lang="en-US" dirty="0" err="1"/>
              <a:t>visualisation</a:t>
            </a:r>
            <a:r>
              <a:rPr lang="en-US" dirty="0"/>
              <a:t>. With the software you can easily </a:t>
            </a:r>
            <a:r>
              <a:rPr lang="en-US" dirty="0" err="1"/>
              <a:t>analyse</a:t>
            </a:r>
            <a:r>
              <a:rPr lang="en-US" dirty="0"/>
              <a:t>, </a:t>
            </a:r>
            <a:r>
              <a:rPr lang="en-US" dirty="0" err="1"/>
              <a:t>visualise</a:t>
            </a:r>
            <a:r>
              <a:rPr lang="en-US" dirty="0"/>
              <a:t> and share data, without IT having to intervene. Tableau supports multiple data sources such as MS Excel, Oracle, MS SQL, Google Analytics and </a:t>
            </a:r>
            <a:r>
              <a:rPr lang="en-US" dirty="0" err="1"/>
              <a:t>SalesForce</a:t>
            </a:r>
            <a:r>
              <a:rPr lang="en-US" dirty="0"/>
              <a:t>. Users will gain access to well-designed dashboards that are very easy to use. Additionally Tableau also offers several standalone products including Tableau Desktop (for anyone) and Tableau Server (analytics for </a:t>
            </a:r>
            <a:r>
              <a:rPr lang="en-US" dirty="0" err="1"/>
              <a:t>organisations</a:t>
            </a:r>
            <a:r>
              <a:rPr lang="en-US" dirty="0"/>
              <a:t>), which can be run locally, Tableau Online (hosted analytics for </a:t>
            </a:r>
            <a:r>
              <a:rPr lang="en-US" dirty="0" err="1"/>
              <a:t>organisations</a:t>
            </a:r>
            <a:r>
              <a:rPr lang="en-US" dirty="0"/>
              <a:t>) and many more.</a:t>
            </a:r>
            <a:endParaRPr lang="en-US" dirty="0"/>
          </a:p>
          <a:p>
            <a:endParaRPr lang="en-US" dirty="0"/>
          </a:p>
          <a:p>
            <a:r>
              <a:rPr lang="en-US" dirty="0"/>
              <a:t>Website: www.tableau.com</a:t>
            </a: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13. Oracle BI</a:t>
            </a:r>
            <a:endParaRPr lang="en-IN" dirty="0"/>
          </a:p>
        </p:txBody>
      </p:sp>
      <p:pic>
        <p:nvPicPr>
          <p:cNvPr id="4" name="Content Placeholder 3"/>
          <p:cNvPicPr>
            <a:picLocks noGrp="1" noChangeAspect="1"/>
          </p:cNvPicPr>
          <p:nvPr>
            <p:ph idx="1"/>
          </p:nvPr>
        </p:nvPicPr>
        <p:blipFill>
          <a:blip r:embed="rId1"/>
          <a:stretch>
            <a:fillRect/>
          </a:stretch>
        </p:blipFill>
        <p:spPr>
          <a:xfrm>
            <a:off x="2027290" y="2324100"/>
            <a:ext cx="4808432" cy="35083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r>
              <a:rPr lang="en-US" dirty="0"/>
              <a:t>Oracle BI is an enterprise portfolio of technology and applications for business intelligence. This technology gives users pretty much all business intelligence capabilities, such as dashboards, proactive intelligence, ad hoc, and more. Oracle is also great for companies who need to </a:t>
            </a:r>
            <a:r>
              <a:rPr lang="en-US" dirty="0" err="1"/>
              <a:t>analyse</a:t>
            </a:r>
            <a:r>
              <a:rPr lang="en-US" dirty="0"/>
              <a:t> large data volumes (from Oracle and non-Oracle sources) as it is a very robust solution. Additional key features include data archiving, versioning, a self-service portal and alerts/notifications.</a:t>
            </a:r>
            <a:endParaRPr lang="en-US" dirty="0"/>
          </a:p>
          <a:p>
            <a:endParaRPr lang="en-US" dirty="0"/>
          </a:p>
          <a:p>
            <a:r>
              <a:rPr lang="en-US" dirty="0"/>
              <a:t>Website: www.oracle.com</a:t>
            </a:r>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14. Domo</a:t>
            </a:r>
            <a:endParaRPr lang="en-IN" dirty="0"/>
          </a:p>
        </p:txBody>
      </p:sp>
      <p:pic>
        <p:nvPicPr>
          <p:cNvPr id="4" name="Content Placeholder 3"/>
          <p:cNvPicPr>
            <a:picLocks noGrp="1" noChangeAspect="1"/>
          </p:cNvPicPr>
          <p:nvPr>
            <p:ph idx="1"/>
          </p:nvPr>
        </p:nvPicPr>
        <p:blipFill>
          <a:blip r:embed="rId1"/>
          <a:stretch>
            <a:fillRect/>
          </a:stretch>
        </p:blipFill>
        <p:spPr>
          <a:xfrm>
            <a:off x="1335881" y="2754312"/>
            <a:ext cx="6191250" cy="26479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0000" lnSpcReduction="20000"/>
          </a:bodyPr>
          <a:lstStyle/>
          <a:p>
            <a:r>
              <a:rPr lang="en-US" dirty="0"/>
              <a:t>Domo is a completely cloud-based business intelligence platform that integrates multiple data sources, including spreadsheets, databases and social media. Domo is used by both small companies and large multinationals. The platform offers micro and macro level visibility and analyses (including predictive analysis </a:t>
            </a:r>
            <a:r>
              <a:rPr lang="en-US" dirty="0" err="1"/>
              <a:t>powerd</a:t>
            </a:r>
            <a:r>
              <a:rPr lang="en-US" dirty="0"/>
              <a:t> with Mr. </a:t>
            </a:r>
            <a:r>
              <a:rPr lang="en-US" dirty="0" err="1"/>
              <a:t>Roboto</a:t>
            </a:r>
            <a:r>
              <a:rPr lang="en-US" dirty="0"/>
              <a:t>, their AI engine). From cash balances and listings of your best selling products by region to calculations of the marketing return on investment (ROI) for each channel. The only setbacks with Domo are the difficulty in downloading analyses from the cloud for personal use and the steep learning curve.</a:t>
            </a:r>
            <a:endParaRPr lang="en-US" dirty="0"/>
          </a:p>
          <a:p>
            <a:endParaRPr lang="en-US" dirty="0"/>
          </a:p>
          <a:p>
            <a:r>
              <a:rPr lang="en-US" dirty="0"/>
              <a:t>Website: www.domo.com</a:t>
            </a:r>
            <a:endParaRPr lang="en-I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15. IBM </a:t>
            </a:r>
            <a:r>
              <a:rPr lang="en-IN" dirty="0" err="1"/>
              <a:t>Cognos</a:t>
            </a:r>
            <a:r>
              <a:rPr lang="en-IN" dirty="0"/>
              <a:t> Analytics</a:t>
            </a:r>
            <a:endParaRPr lang="en-IN" dirty="0"/>
          </a:p>
        </p:txBody>
      </p:sp>
      <p:pic>
        <p:nvPicPr>
          <p:cNvPr id="4" name="Content Placeholder 3"/>
          <p:cNvPicPr>
            <a:picLocks noGrp="1" noChangeAspect="1"/>
          </p:cNvPicPr>
          <p:nvPr>
            <p:ph idx="1"/>
          </p:nvPr>
        </p:nvPicPr>
        <p:blipFill>
          <a:blip r:embed="rId1"/>
          <a:stretch>
            <a:fillRect/>
          </a:stretch>
        </p:blipFill>
        <p:spPr>
          <a:xfrm>
            <a:off x="1968824" y="2324100"/>
            <a:ext cx="4925364" cy="35083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US" dirty="0" err="1"/>
              <a:t>Cognos</a:t>
            </a:r>
            <a:r>
              <a:rPr lang="en-US" dirty="0"/>
              <a:t> Analytics is an AI-fueled business intelligence platform that supports the entire analytics cycle. From discovery to </a:t>
            </a:r>
            <a:r>
              <a:rPr lang="en-US" dirty="0" err="1"/>
              <a:t>operationalisation</a:t>
            </a:r>
            <a:r>
              <a:rPr lang="en-US" dirty="0"/>
              <a:t>, you can </a:t>
            </a:r>
            <a:r>
              <a:rPr lang="en-US" dirty="0" err="1"/>
              <a:t>visualise</a:t>
            </a:r>
            <a:r>
              <a:rPr lang="en-US" dirty="0"/>
              <a:t>, </a:t>
            </a:r>
            <a:r>
              <a:rPr lang="en-US" dirty="0" err="1"/>
              <a:t>analyse</a:t>
            </a:r>
            <a:r>
              <a:rPr lang="en-US" dirty="0"/>
              <a:t> and share actionable insights about your data with your colleagues. A great benefit of AI is that you are able to discover hidden patterns, because the data is being interpreted and presented to you in a visualized report. Keep in mind, however, that it can take a while to get familiar with all of the features within this solution.</a:t>
            </a:r>
            <a:endParaRPr lang="en-US" dirty="0"/>
          </a:p>
          <a:p>
            <a:endParaRPr lang="en-US" dirty="0"/>
          </a:p>
          <a:p>
            <a:r>
              <a:rPr lang="en-US"/>
              <a:t>Website: www.ibm.com</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r>
              <a:rPr lang="en-US" dirty="0"/>
              <a:t>Business intelligence (BI) is a technology-driven process for analyzing data and delivering actionable information that helps executives, managers and workers make informed business decisions.</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IN" dirty="0"/>
          </a:p>
        </p:txBody>
      </p:sp>
      <p:sp>
        <p:nvSpPr>
          <p:cNvPr id="3" name="Content Placeholder 2"/>
          <p:cNvSpPr>
            <a:spLocks noGrp="1"/>
          </p:cNvSpPr>
          <p:nvPr>
            <p:ph idx="1"/>
          </p:nvPr>
        </p:nvSpPr>
        <p:spPr/>
        <p:txBody>
          <a:bodyPr>
            <a:normAutofit fontScale="85000" lnSpcReduction="10000"/>
          </a:bodyPr>
          <a:lstStyle/>
          <a:p>
            <a:r>
              <a:rPr lang="en-US" dirty="0"/>
              <a:t>Data analysis is the methodical exploration and interpretation of data, underpins decision-making in today’s dynamic landscape. As the demand for skilled Data Analysts grows, understanding the six key steps in this process becomes imperative. From defining problems to presenting insights, each step plays a vital role in transforming raw data into actionable knowledge.</a:t>
            </a:r>
            <a:endParaRPr lang="en-US" dirty="0"/>
          </a:p>
          <a:p>
            <a:endParaRPr lang="en-US" dirty="0"/>
          </a:p>
          <a:p>
            <a:r>
              <a:rPr lang="en-US" dirty="0"/>
              <a:t>In this article let’s delve into the six essential steps of data analysis, emphasizing the significance of each phase in extracting meaningful conclusions.</a:t>
            </a:r>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0000" lnSpcReduction="20000"/>
          </a:bodyPr>
          <a:lstStyle/>
          <a:p>
            <a:r>
              <a:rPr lang="en-US" dirty="0"/>
              <a:t>The collection, transformation, and organization of data to draw conclusions make predictions for the future and make informed data-driven decisions is called Data Analysis. The profession that handles data analysis is called a Data Analyst.</a:t>
            </a:r>
            <a:endParaRPr lang="en-US" dirty="0"/>
          </a:p>
          <a:p>
            <a:endParaRPr lang="en-US" dirty="0"/>
          </a:p>
          <a:p>
            <a:r>
              <a:rPr lang="en-US" dirty="0"/>
              <a:t>There is a huge demand for Data Analysts as the data is expanding rapidly nowadays. Data Analysis is used to find possible solutions for a business problem. The advantage of being a Data Analyst is that they can work in any field they love healthcare, agriculture, IT, finance, business. Data-driven decision-making is an important part of Data Analysis. It makes the analysis process much easier. There are six steps for Data Analysis.</a:t>
            </a:r>
            <a:endParaRPr lang="en-I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1"/>
          <a:stretch>
            <a:fillRect/>
          </a:stretch>
        </p:blipFill>
        <p:spPr>
          <a:xfrm>
            <a:off x="1042988" y="2971646"/>
            <a:ext cx="6777037" cy="221328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Define the Problem or Research Question</a:t>
            </a:r>
            <a:endParaRPr lang="en-US" dirty="0"/>
          </a:p>
          <a:p>
            <a:r>
              <a:rPr lang="en-US" dirty="0"/>
              <a:t>Collect Data</a:t>
            </a:r>
            <a:endParaRPr lang="en-US" dirty="0"/>
          </a:p>
          <a:p>
            <a:r>
              <a:rPr lang="en-US" dirty="0"/>
              <a:t>Data Cleaning</a:t>
            </a:r>
            <a:endParaRPr lang="en-US" dirty="0"/>
          </a:p>
          <a:p>
            <a:r>
              <a:rPr lang="en-US" dirty="0"/>
              <a:t>Analyzing the Data</a:t>
            </a:r>
            <a:endParaRPr lang="en-US" dirty="0"/>
          </a:p>
          <a:p>
            <a:r>
              <a:rPr lang="en-US" dirty="0"/>
              <a:t>Data Visualization</a:t>
            </a:r>
            <a:endParaRPr lang="en-US" dirty="0"/>
          </a:p>
          <a:p>
            <a:r>
              <a:rPr lang="en-US" dirty="0"/>
              <a:t>Presenting Data</a:t>
            </a:r>
            <a:endParaRPr lang="en-I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business analytics?</a:t>
            </a:r>
            <a:endParaRPr lang="en-IN" dirty="0"/>
          </a:p>
        </p:txBody>
      </p:sp>
      <p:sp>
        <p:nvSpPr>
          <p:cNvPr id="3" name="Content Placeholder 2"/>
          <p:cNvSpPr>
            <a:spLocks noGrp="1"/>
          </p:cNvSpPr>
          <p:nvPr>
            <p:ph idx="1"/>
          </p:nvPr>
        </p:nvSpPr>
        <p:spPr>
          <a:xfrm>
            <a:off x="1043492" y="2170664"/>
            <a:ext cx="6777317" cy="3696736"/>
          </a:xfrm>
        </p:spPr>
        <p:txBody>
          <a:bodyPr>
            <a:normAutofit fontScale="77500" lnSpcReduction="20000"/>
          </a:bodyPr>
          <a:lstStyle/>
          <a:p>
            <a:r>
              <a:rPr lang="en-US" dirty="0"/>
              <a:t>Business analytics (BA) is a set of disciplines and technologies for solving business problems using data analysis, statistical models and other quantitative methods. It involves an iterative, methodical exploration of an organization's data, with an emphasis on statistical analysis, to drive decision-making.</a:t>
            </a:r>
            <a:endParaRPr lang="en-US" dirty="0"/>
          </a:p>
          <a:p>
            <a:endParaRPr lang="en-US" dirty="0"/>
          </a:p>
          <a:p>
            <a:r>
              <a:rPr lang="en-US" dirty="0"/>
              <a:t>Data-driven companies treat their data as a business asset and actively look for ways to turn it into a competitive advantage. Success with business analytics depends on data quality, skilled analysts who understand the technologies and the business, and a commitment to using data to gain insights that inform business decisions.</a:t>
            </a:r>
            <a:endParaRPr lang="en-I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a:t>
            </a:r>
            <a:endParaRPr lang="en-IN" dirty="0"/>
          </a:p>
        </p:txBody>
      </p:sp>
      <p:sp>
        <p:nvSpPr>
          <p:cNvPr id="3" name="Content Placeholder 2"/>
          <p:cNvSpPr>
            <a:spLocks noGrp="1"/>
          </p:cNvSpPr>
          <p:nvPr>
            <p:ph idx="1"/>
          </p:nvPr>
        </p:nvSpPr>
        <p:spPr/>
        <p:txBody>
          <a:bodyPr/>
          <a:lstStyle/>
          <a:p>
            <a:r>
              <a:rPr lang="en-US" dirty="0"/>
              <a:t>Business analytics (BA) is a set of disciplines and technologies for solving business problems using data analysis, statistical models and other quantitative methods. It involves an iterative, methodical exploration of an organization's data, with an emphasis on statistical analysis, to drive decision-making</a:t>
            </a:r>
            <a:endParaRPr lang="en-US" dirty="0"/>
          </a:p>
          <a:p>
            <a:endParaRPr lang="en-US" dirty="0"/>
          </a:p>
          <a:p>
            <a:endParaRPr lang="en-I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39" y="762000"/>
            <a:ext cx="7024744" cy="609600"/>
          </a:xfrm>
        </p:spPr>
        <p:txBody>
          <a:bodyPr>
            <a:normAutofit fontScale="90000"/>
          </a:bodyPr>
          <a:lstStyle/>
          <a:p>
            <a:br>
              <a:rPr lang="en-IN" dirty="0" smtClean="0"/>
            </a:br>
            <a:br>
              <a:rPr lang="en-IN" dirty="0"/>
            </a:br>
            <a:r>
              <a:rPr lang="en-IN" dirty="0"/>
              <a:t>Types of business analytics</a:t>
            </a:r>
            <a:endParaRPr lang="en-IN" dirty="0"/>
          </a:p>
        </p:txBody>
      </p:sp>
      <p:sp>
        <p:nvSpPr>
          <p:cNvPr id="3" name="Content Placeholder 2"/>
          <p:cNvSpPr>
            <a:spLocks noGrp="1"/>
          </p:cNvSpPr>
          <p:nvPr>
            <p:ph idx="1"/>
          </p:nvPr>
        </p:nvSpPr>
        <p:spPr>
          <a:xfrm>
            <a:off x="1043492" y="1676400"/>
            <a:ext cx="6777317" cy="4156229"/>
          </a:xfrm>
        </p:spPr>
        <p:txBody>
          <a:bodyPr>
            <a:normAutofit fontScale="92500"/>
          </a:bodyPr>
          <a:lstStyle/>
          <a:p>
            <a:r>
              <a:rPr lang="en-US" dirty="0" smtClean="0"/>
              <a:t>Different </a:t>
            </a:r>
            <a:r>
              <a:rPr lang="en-US" dirty="0"/>
              <a:t>types of business analytics include the following:</a:t>
            </a:r>
            <a:endParaRPr lang="en-US" dirty="0"/>
          </a:p>
          <a:p>
            <a:r>
              <a:rPr lang="en-US" dirty="0"/>
              <a:t>•	descriptive analytics, which tracks key performance indicators (KPIs) to understand the present state of a business;</a:t>
            </a:r>
            <a:endParaRPr lang="en-US" dirty="0"/>
          </a:p>
          <a:p>
            <a:r>
              <a:rPr lang="en-US" dirty="0"/>
              <a:t>•	predictive analytics, which analyzes trend data to assess the likelihood of future outcomes; and</a:t>
            </a:r>
            <a:endParaRPr lang="en-US" dirty="0"/>
          </a:p>
          <a:p>
            <a:r>
              <a:rPr lang="en-US" dirty="0"/>
              <a:t>•	Prescriptive analytics, which uses past performance to generate recommendations for handling similar situations in the future.</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I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1"/>
          <a:stretch>
            <a:fillRect/>
          </a:stretch>
        </p:blipFill>
        <p:spPr>
          <a:xfrm>
            <a:off x="1317022" y="2324100"/>
            <a:ext cx="6228968" cy="350837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a:t>
            </a:r>
            <a:endParaRPr lang="en-IN" dirty="0"/>
          </a:p>
        </p:txBody>
      </p:sp>
      <p:sp>
        <p:nvSpPr>
          <p:cNvPr id="3" name="Content Placeholder 2"/>
          <p:cNvSpPr>
            <a:spLocks noGrp="1"/>
          </p:cNvSpPr>
          <p:nvPr>
            <p:ph idx="1"/>
          </p:nvPr>
        </p:nvSpPr>
        <p:spPr/>
        <p:txBody>
          <a:bodyPr/>
          <a:lstStyle/>
          <a:p>
            <a:r>
              <a:rPr lang="en-US" dirty="0"/>
              <a:t>What is data analytics do?</a:t>
            </a:r>
            <a:endParaRPr lang="en-US" dirty="0"/>
          </a:p>
          <a:p>
            <a:r>
              <a:rPr lang="en-US" dirty="0"/>
              <a:t>Data analytics converts raw data into actionable insights. It includes a range of tools, technologies, and processes used to find trends and solve problems by using data. Data analytics can shape business processes, improve decision-making, and foster business growth.</a:t>
            </a:r>
            <a:endParaRPr lang="en-I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609600"/>
            <a:ext cx="7024744" cy="609600"/>
          </a:xfrm>
        </p:spPr>
        <p:txBody>
          <a:bodyPr>
            <a:normAutofit fontScale="90000"/>
          </a:bodyPr>
          <a:lstStyle/>
          <a:p>
            <a:r>
              <a:rPr lang="en-US" dirty="0" smtClean="0"/>
              <a:t>DIFFERENCES</a:t>
            </a:r>
            <a:endParaRPr lang="en-IN" dirty="0"/>
          </a:p>
        </p:txBody>
      </p:sp>
      <p:pic>
        <p:nvPicPr>
          <p:cNvPr id="4" name="Content Placeholder 3"/>
          <p:cNvPicPr>
            <a:picLocks noGrp="1" noChangeAspect="1"/>
          </p:cNvPicPr>
          <p:nvPr>
            <p:ph idx="1"/>
          </p:nvPr>
        </p:nvPicPr>
        <p:blipFill>
          <a:blip r:embed="rId1"/>
          <a:stretch>
            <a:fillRect/>
          </a:stretch>
        </p:blipFill>
        <p:spPr>
          <a:xfrm>
            <a:off x="1566138" y="1676400"/>
            <a:ext cx="6130062" cy="48767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bwMode="auto">
          <a:xfrm>
            <a:off x="2536042" y="2324100"/>
            <a:ext cx="3790928"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a:t>
            </a:r>
            <a:endParaRPr lang="en-IN" dirty="0"/>
          </a:p>
        </p:txBody>
      </p:sp>
      <p:sp>
        <p:nvSpPr>
          <p:cNvPr id="3" name="Content Placeholder 2"/>
          <p:cNvSpPr>
            <a:spLocks noGrp="1"/>
          </p:cNvSpPr>
          <p:nvPr>
            <p:ph idx="1"/>
          </p:nvPr>
        </p:nvSpPr>
        <p:spPr/>
        <p:txBody>
          <a:bodyPr>
            <a:normAutofit fontScale="77500" lnSpcReduction="20000"/>
          </a:bodyPr>
          <a:lstStyle/>
          <a:p>
            <a:r>
              <a:rPr lang="en-US" dirty="0"/>
              <a:t>How to study data analytics?</a:t>
            </a:r>
            <a:endParaRPr lang="en-US" dirty="0"/>
          </a:p>
          <a:p>
            <a:r>
              <a:rPr lang="en-US" dirty="0"/>
              <a:t>How to Become a Data Analyst (with or Without a Degree ...</a:t>
            </a:r>
            <a:endParaRPr lang="en-US" dirty="0"/>
          </a:p>
          <a:p>
            <a:r>
              <a:rPr lang="en-US" dirty="0"/>
              <a:t>How do I become a data analyst? A step-by-step guide</a:t>
            </a:r>
            <a:endParaRPr lang="en-US" dirty="0"/>
          </a:p>
          <a:p>
            <a:r>
              <a:rPr lang="en-US" dirty="0"/>
              <a:t>Get a foundational education. ...</a:t>
            </a:r>
            <a:endParaRPr lang="en-US" dirty="0"/>
          </a:p>
          <a:p>
            <a:r>
              <a:rPr lang="en-US" dirty="0"/>
              <a:t>Build your technical skills. ...</a:t>
            </a:r>
            <a:endParaRPr lang="en-US" dirty="0"/>
          </a:p>
          <a:p>
            <a:r>
              <a:rPr lang="en-US" dirty="0"/>
              <a:t>Work on projects with real data. ...</a:t>
            </a:r>
            <a:endParaRPr lang="en-US" dirty="0"/>
          </a:p>
          <a:p>
            <a:r>
              <a:rPr lang="en-US" dirty="0"/>
              <a:t>Develop a portfolio of your work. ...</a:t>
            </a:r>
            <a:endParaRPr lang="en-US" dirty="0"/>
          </a:p>
          <a:p>
            <a:r>
              <a:rPr lang="en-US" dirty="0" err="1"/>
              <a:t>Practise</a:t>
            </a:r>
            <a:r>
              <a:rPr lang="en-US" dirty="0"/>
              <a:t> presenting your findings. ...</a:t>
            </a:r>
            <a:endParaRPr lang="en-US" dirty="0"/>
          </a:p>
          <a:p>
            <a:r>
              <a:rPr lang="en-US" dirty="0"/>
              <a:t>Get an entry-level data analyst job. ...</a:t>
            </a:r>
            <a:endParaRPr lang="en-US" dirty="0"/>
          </a:p>
          <a:p>
            <a:r>
              <a:rPr lang="en-US" dirty="0"/>
              <a:t>Gain certifications.</a:t>
            </a:r>
            <a:endParaRPr lang="en-I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a:t>
            </a:r>
            <a:endParaRPr lang="en-IN" dirty="0"/>
          </a:p>
        </p:txBody>
      </p:sp>
      <p:pic>
        <p:nvPicPr>
          <p:cNvPr id="4" name="Content Placeholder 3"/>
          <p:cNvPicPr>
            <a:picLocks noGrp="1" noChangeAspect="1"/>
          </p:cNvPicPr>
          <p:nvPr>
            <p:ph idx="1"/>
          </p:nvPr>
        </p:nvPicPr>
        <p:blipFill>
          <a:blip r:embed="rId1"/>
          <a:stretch>
            <a:fillRect/>
          </a:stretch>
        </p:blipFill>
        <p:spPr>
          <a:xfrm>
            <a:off x="2362200" y="2170664"/>
            <a:ext cx="3810000" cy="3849136"/>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a:t>
            </a:r>
            <a:endParaRPr lang="en-IN" dirty="0"/>
          </a:p>
        </p:txBody>
      </p:sp>
      <p:pic>
        <p:nvPicPr>
          <p:cNvPr id="4" name="Content Placeholder 3"/>
          <p:cNvPicPr>
            <a:picLocks noGrp="1" noChangeAspect="1"/>
          </p:cNvPicPr>
          <p:nvPr>
            <p:ph idx="1"/>
          </p:nvPr>
        </p:nvPicPr>
        <p:blipFill>
          <a:blip r:embed="rId1"/>
          <a:stretch>
            <a:fillRect/>
          </a:stretch>
        </p:blipFill>
        <p:spPr>
          <a:xfrm>
            <a:off x="1371600" y="2170664"/>
            <a:ext cx="6248400" cy="3849136"/>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What do you mean by business analytics?</a:t>
            </a:r>
            <a:endParaRPr lang="en-US" dirty="0"/>
          </a:p>
          <a:p>
            <a:r>
              <a:rPr lang="en-US" dirty="0"/>
              <a:t>Business analytics is the process of transforming data into insights to improve business decisions. Data management, data visualization, predictive modeling, data mining, forecasting simulation, and optimization are some of the tools used to create insights from data.</a:t>
            </a:r>
            <a:endParaRPr lang="en-I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IN" dirty="0"/>
          </a:p>
        </p:txBody>
      </p:sp>
      <p:sp>
        <p:nvSpPr>
          <p:cNvPr id="3" name="Content Placeholder 2"/>
          <p:cNvSpPr>
            <a:spLocks noGrp="1"/>
          </p:cNvSpPr>
          <p:nvPr>
            <p:ph idx="1"/>
          </p:nvPr>
        </p:nvSpPr>
        <p:spPr/>
        <p:txBody>
          <a:bodyPr>
            <a:normAutofit lnSpcReduction="10000"/>
          </a:bodyPr>
          <a:lstStyle/>
          <a:p>
            <a:r>
              <a:rPr lang="en-US" dirty="0"/>
              <a:t>What are the 4 types of business analytics?</a:t>
            </a:r>
            <a:endParaRPr lang="en-US" dirty="0"/>
          </a:p>
          <a:p>
            <a:r>
              <a:rPr lang="en-US" dirty="0"/>
              <a:t>Expertise in business analytics is essential if you want to use the information at your fingertips to help you make smarter business decisions. The four forms of analytics—</a:t>
            </a:r>
            <a:r>
              <a:rPr lang="en-US" dirty="0">
                <a:solidFill>
                  <a:srgbClr val="FF0000"/>
                </a:solidFill>
              </a:rPr>
              <a:t>descriptive, diagnostic, predictive, and prescriptive—help </a:t>
            </a:r>
            <a:r>
              <a:rPr lang="en-US" dirty="0"/>
              <a:t>organizations get the most from their data.</a:t>
            </a:r>
            <a:endParaRPr lang="en-I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343936"/>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1"/>
          <a:stretch>
            <a:fillRect/>
          </a:stretch>
        </p:blipFill>
        <p:spPr>
          <a:xfrm>
            <a:off x="1269028" y="1752600"/>
            <a:ext cx="6324957" cy="4495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smtClean="0"/>
            </a:br>
            <a:br>
              <a:rPr lang="en-US" b="1" dirty="0"/>
            </a:br>
            <a:br>
              <a:rPr lang="en-US" b="1" dirty="0" smtClean="0"/>
            </a:br>
            <a:br>
              <a:rPr lang="en-US" b="1" dirty="0"/>
            </a:br>
            <a:br>
              <a:rPr lang="en-US" b="1" dirty="0" smtClean="0"/>
            </a:br>
            <a:br>
              <a:rPr lang="en-US" b="1" dirty="0"/>
            </a:br>
            <a:r>
              <a:rPr lang="en-US" sz="1400" b="1" dirty="0" smtClean="0"/>
              <a:t>Business </a:t>
            </a:r>
            <a:r>
              <a:rPr lang="en-US" sz="1400" b="1" dirty="0"/>
              <a:t>Environment Factors that Create Pressures on Organizations</a:t>
            </a:r>
            <a:br>
              <a:rPr lang="en-US" b="1" dirty="0"/>
            </a:br>
            <a:endParaRPr lang="en-IN" dirty="0"/>
          </a:p>
        </p:txBody>
      </p:sp>
      <p:sp>
        <p:nvSpPr>
          <p:cNvPr id="3" name="Content Placeholder 2"/>
          <p:cNvSpPr>
            <a:spLocks noGrp="1"/>
          </p:cNvSpPr>
          <p:nvPr>
            <p:ph idx="1"/>
          </p:nvPr>
        </p:nvSpPr>
        <p:spPr>
          <a:xfrm>
            <a:off x="1182688" y="1027664"/>
            <a:ext cx="7772400" cy="5296936"/>
          </a:xfrm>
        </p:spPr>
        <p:txBody>
          <a:bodyPr/>
          <a:lstStyle/>
          <a:p>
            <a:r>
              <a:rPr lang="en-IN" sz="1100" b="1" dirty="0" smtClean="0"/>
              <a:t>Factor </a:t>
            </a:r>
            <a:r>
              <a:rPr lang="en-IN" sz="1100" b="1" dirty="0"/>
              <a:t>Description</a:t>
            </a:r>
            <a:endParaRPr lang="en-IN" sz="1100" b="1" dirty="0"/>
          </a:p>
          <a:p>
            <a:r>
              <a:rPr lang="en-IN" sz="1100" dirty="0"/>
              <a:t>Markets Strong competition</a:t>
            </a:r>
            <a:endParaRPr lang="en-IN" sz="1100" dirty="0"/>
          </a:p>
          <a:p>
            <a:r>
              <a:rPr lang="en-IN" sz="1100" dirty="0"/>
              <a:t>Expanding global markets</a:t>
            </a:r>
            <a:endParaRPr lang="en-IN" sz="1100" dirty="0"/>
          </a:p>
          <a:p>
            <a:r>
              <a:rPr lang="en-IN" sz="1100" dirty="0"/>
              <a:t>Consumer demands</a:t>
            </a:r>
            <a:endParaRPr lang="en-IN" sz="1100" dirty="0"/>
          </a:p>
          <a:p>
            <a:r>
              <a:rPr lang="en-IN" sz="1100" dirty="0"/>
              <a:t>Technology</a:t>
            </a:r>
            <a:endParaRPr lang="en-IN" sz="1100" dirty="0"/>
          </a:p>
          <a:p>
            <a:r>
              <a:rPr lang="en-IN" sz="1100" dirty="0"/>
              <a:t>Societal</a:t>
            </a:r>
            <a:endParaRPr lang="en-IN" sz="1100" dirty="0"/>
          </a:p>
          <a:p>
            <a:r>
              <a:rPr lang="en-US" sz="1100" dirty="0"/>
              <a:t>Booming electronic markets on the Internet</a:t>
            </a:r>
            <a:endParaRPr lang="en-US" sz="1100" dirty="0"/>
          </a:p>
          <a:p>
            <a:r>
              <a:rPr lang="en-IN" sz="1100" dirty="0"/>
              <a:t>Innovative marketing methods</a:t>
            </a:r>
            <a:endParaRPr lang="en-IN" sz="1100" dirty="0"/>
          </a:p>
          <a:p>
            <a:r>
              <a:rPr lang="en-US" sz="1100" dirty="0"/>
              <a:t>Opportunities for outsourcing with Information Technology (IT) support</a:t>
            </a:r>
            <a:endParaRPr lang="en-US" sz="1100" dirty="0"/>
          </a:p>
          <a:p>
            <a:r>
              <a:rPr lang="en-US" sz="1100" dirty="0"/>
              <a:t>Need for real-time, on-demand transactions</a:t>
            </a:r>
            <a:endParaRPr lang="en-US" sz="1100" dirty="0"/>
          </a:p>
          <a:p>
            <a:r>
              <a:rPr lang="en-IN" sz="1100" dirty="0"/>
              <a:t>Desire for customization</a:t>
            </a:r>
            <a:endParaRPr lang="en-IN" sz="1100" dirty="0"/>
          </a:p>
          <a:p>
            <a:r>
              <a:rPr lang="en-US" sz="1100" dirty="0"/>
              <a:t>Desire for quality, diversity of products, and speed of delivery</a:t>
            </a:r>
            <a:endParaRPr lang="en-US" sz="1100" dirty="0"/>
          </a:p>
          <a:p>
            <a:r>
              <a:rPr lang="en-US" sz="1100" dirty="0"/>
              <a:t>Customers getting powerful and less loyal</a:t>
            </a:r>
            <a:endParaRPr lang="en-US" sz="1100" dirty="0"/>
          </a:p>
          <a:p>
            <a:r>
              <a:rPr lang="en-US" sz="1100" dirty="0"/>
              <a:t>More innovations, new products, and new services</a:t>
            </a:r>
            <a:endParaRPr lang="en-US" sz="1100" dirty="0"/>
          </a:p>
          <a:p>
            <a:r>
              <a:rPr lang="en-IN" sz="1100" dirty="0"/>
              <a:t>Increasing obsolescence rate</a:t>
            </a:r>
            <a:endParaRPr lang="en-IN" sz="1100" dirty="0"/>
          </a:p>
          <a:p>
            <a:r>
              <a:rPr lang="en-IN" sz="1100" dirty="0"/>
              <a:t>Increasing </a:t>
            </a:r>
            <a:r>
              <a:rPr lang="en-IN" sz="1100" b="1" dirty="0"/>
              <a:t>information overload</a:t>
            </a:r>
            <a:endParaRPr lang="en-IN" sz="1100" b="1" dirty="0"/>
          </a:p>
          <a:p>
            <a:r>
              <a:rPr lang="en-US" sz="1100" dirty="0"/>
              <a:t>Social networking, Web 2.0 and beyond</a:t>
            </a:r>
            <a:endParaRPr lang="en-US" sz="1100" dirty="0"/>
          </a:p>
          <a:p>
            <a:r>
              <a:rPr lang="en-US" sz="1100" dirty="0"/>
              <a:t>Growing government regulations and deregulation</a:t>
            </a:r>
            <a:endParaRPr lang="en-US" sz="1100" dirty="0"/>
          </a:p>
          <a:p>
            <a:r>
              <a:rPr lang="en-US" sz="1100" dirty="0"/>
              <a:t>Workforce more diversified, older, and composed of more women</a:t>
            </a:r>
            <a:endParaRPr lang="en-US" sz="1100" dirty="0"/>
          </a:p>
          <a:p>
            <a:r>
              <a:rPr lang="en-US" sz="1100" dirty="0"/>
              <a:t>Prime concerns of homeland security and terrorist attacks</a:t>
            </a:r>
            <a:endParaRPr lang="en-US" sz="1100" dirty="0"/>
          </a:p>
          <a:p>
            <a:r>
              <a:rPr lang="en-US" sz="1100" dirty="0"/>
              <a:t>Necessity of Sarbanes-Oxley Act and other reporting-related </a:t>
            </a:r>
            <a:r>
              <a:rPr lang="en-US" sz="1100" dirty="0" err="1"/>
              <a:t>legis</a:t>
            </a:r>
            <a:r>
              <a:rPr lang="en-US" sz="1100" dirty="0"/>
              <a:t> </a:t>
            </a:r>
            <a:r>
              <a:rPr lang="en-US" sz="1100" dirty="0" err="1"/>
              <a:t>lation</a:t>
            </a:r>
            <a:endParaRPr lang="en-US" sz="1100" dirty="0"/>
          </a:p>
          <a:p>
            <a:r>
              <a:rPr lang="en-US" sz="1100" dirty="0"/>
              <a:t>Increasing </a:t>
            </a:r>
            <a:r>
              <a:rPr lang="en-US" sz="1100" dirty="0" err="1"/>
              <a:t>socia</a:t>
            </a:r>
            <a:r>
              <a:rPr lang="en-US" sz="1100" dirty="0"/>
              <a:t> l responsibility of companies</a:t>
            </a:r>
            <a:endParaRPr lang="en-US" sz="1100" dirty="0"/>
          </a:p>
          <a:p>
            <a:r>
              <a:rPr lang="en-IN" sz="1100" dirty="0"/>
              <a:t>Greater emphasis on sustainability</a:t>
            </a:r>
            <a:endParaRPr lang="en-IN" sz="11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Austin</Template>
  <TotalTime>0</TotalTime>
  <Words>23185</Words>
  <Application>WPS Presentation</Application>
  <PresentationFormat>On-screen Show (4:3)</PresentationFormat>
  <Paragraphs>349</Paragraphs>
  <Slides>75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75</vt:i4>
      </vt:variant>
    </vt:vector>
  </HeadingPairs>
  <TitlesOfParts>
    <vt:vector size="84" baseType="lpstr">
      <vt:lpstr>Arial</vt:lpstr>
      <vt:lpstr>SimSun</vt:lpstr>
      <vt:lpstr>Wingdings</vt:lpstr>
      <vt:lpstr>Wingdings 2</vt:lpstr>
      <vt:lpstr>Century Gothic</vt:lpstr>
      <vt:lpstr>Microsoft YaHei</vt:lpstr>
      <vt:lpstr>Arial Unicode MS</vt:lpstr>
      <vt:lpstr>Calibri</vt:lpstr>
      <vt:lpstr>Austin</vt:lpstr>
      <vt:lpstr>Unit-II</vt:lpstr>
      <vt:lpstr>                  Unit-II</vt:lpstr>
      <vt:lpstr>  Introduction to Business Intelligence    </vt:lpstr>
      <vt:lpstr>Differences between information and BI</vt:lpstr>
      <vt:lpstr>Define Business Intelligence</vt:lpstr>
      <vt:lpstr>Definition</vt:lpstr>
      <vt:lpstr>Work flow</vt:lpstr>
      <vt:lpstr>PowerPoint 演示文稿</vt:lpstr>
      <vt:lpstr>      Business Environment Factors that Create Pressures on Organizations </vt:lpstr>
      <vt:lpstr>BI</vt:lpstr>
      <vt:lpstr>PowerPoint 演示文稿</vt:lpstr>
      <vt:lpstr>BI</vt:lpstr>
      <vt:lpstr>BI</vt:lpstr>
      <vt:lpstr>PowerPoint 演示文稿</vt:lpstr>
      <vt:lpstr> Architecture of BI</vt:lpstr>
      <vt:lpstr>Benefits of BI architecture </vt:lpstr>
      <vt:lpstr>Architecture</vt:lpstr>
      <vt:lpstr>PowerPoint 演示文稿</vt:lpstr>
      <vt:lpstr>Architecture</vt:lpstr>
      <vt:lpstr>BI architecture</vt:lpstr>
      <vt:lpstr>PowerPoint 演示文稿</vt:lpstr>
      <vt:lpstr>BI Architecture </vt:lpstr>
      <vt:lpstr>Components of BI: </vt:lpstr>
      <vt:lpstr>Benefits of BI: </vt:lpstr>
      <vt:lpstr>components</vt:lpstr>
      <vt:lpstr>ETL Process in Data Warehouse </vt:lpstr>
      <vt:lpstr>PowerPoint 演示文稿</vt:lpstr>
      <vt:lpstr>ETL</vt:lpstr>
      <vt:lpstr>ETL process:</vt:lpstr>
      <vt:lpstr>Top 15 Business Intelligence Tools : An Overview</vt:lpstr>
      <vt:lpstr>SAP</vt:lpstr>
      <vt:lpstr>2. Datapine</vt:lpstr>
      <vt:lpstr>DATAPINE</vt:lpstr>
      <vt:lpstr>3. MicroStrategy</vt:lpstr>
      <vt:lpstr>MS</vt:lpstr>
      <vt:lpstr>SAS Business Intelligence</vt:lpstr>
      <vt:lpstr>SAS</vt:lpstr>
      <vt:lpstr>Yellowfin BI</vt:lpstr>
      <vt:lpstr>YELLOW</vt:lpstr>
      <vt:lpstr>QlikSense</vt:lpstr>
      <vt:lpstr>QLIK</vt:lpstr>
      <vt:lpstr>7. Zoho Analytics</vt:lpstr>
      <vt:lpstr>PowerPoint 演示文稿</vt:lpstr>
      <vt:lpstr>Sisense</vt:lpstr>
      <vt:lpstr>SISENSE</vt:lpstr>
      <vt:lpstr>9. Microsoft Power BI</vt:lpstr>
      <vt:lpstr>Power BI </vt:lpstr>
      <vt:lpstr>10. Looker</vt:lpstr>
      <vt:lpstr>PowerPoint 演示文稿</vt:lpstr>
      <vt:lpstr>11. Clear Analytics</vt:lpstr>
      <vt:lpstr>PowerPoint 演示文稿</vt:lpstr>
      <vt:lpstr>12. Tableau</vt:lpstr>
      <vt:lpstr>PowerPoint 演示文稿</vt:lpstr>
      <vt:lpstr>13. Oracle BI</vt:lpstr>
      <vt:lpstr>PowerPoint 演示文稿</vt:lpstr>
      <vt:lpstr>14. Domo</vt:lpstr>
      <vt:lpstr>PowerPoint 演示文稿</vt:lpstr>
      <vt:lpstr>15. IBM Cognos Analytics</vt:lpstr>
      <vt:lpstr>PowerPoint 演示文稿</vt:lpstr>
      <vt:lpstr>Data analysis</vt:lpstr>
      <vt:lpstr>PowerPoint 演示文稿</vt:lpstr>
      <vt:lpstr>PowerPoint 演示文稿</vt:lpstr>
      <vt:lpstr>PowerPoint 演示文稿</vt:lpstr>
      <vt:lpstr>What is business analytics?</vt:lpstr>
      <vt:lpstr>BA</vt:lpstr>
      <vt:lpstr>  Types of business analytics</vt:lpstr>
      <vt:lpstr>PowerPoint 演示文稿</vt:lpstr>
      <vt:lpstr>Data analytics</vt:lpstr>
      <vt:lpstr>DIFFERENCES</vt:lpstr>
      <vt:lpstr>Data analytics</vt:lpstr>
      <vt:lpstr>ANALYTICS</vt:lpstr>
      <vt:lpstr>DATA ANALYTICS</vt:lpstr>
      <vt:lpstr>PowerPoint 演示文稿</vt:lpstr>
      <vt:lpstr>TYPES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MRUH</dc:creator>
  <cp:lastModifiedBy>Admin</cp:lastModifiedBy>
  <cp:revision>32</cp:revision>
  <dcterms:created xsi:type="dcterms:W3CDTF">2024-01-12T04:44:00Z</dcterms:created>
  <dcterms:modified xsi:type="dcterms:W3CDTF">2024-02-27T05:39:00Z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DC1A270BDAC94CA3B6D231AD3C9F0EF1_12</vt:lpwstr>
  </property>
  <property fmtid="{D5CDD505-2E9C-101B-9397-08002B2CF9AE}" pid="3" name="KSOProductBuildVer">
    <vt:lpwstr>1033-12.2.0.13489</vt:lpwstr>
  </property>
</Properties>
</file>